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346" r:id="rId3"/>
    <p:sldId id="383" r:id="rId4"/>
    <p:sldId id="391" r:id="rId5"/>
    <p:sldId id="364" r:id="rId6"/>
    <p:sldId id="381" r:id="rId7"/>
    <p:sldId id="372" r:id="rId8"/>
    <p:sldId id="356" r:id="rId9"/>
    <p:sldId id="382" r:id="rId10"/>
    <p:sldId id="392" r:id="rId11"/>
    <p:sldId id="393" r:id="rId12"/>
    <p:sldId id="359" r:id="rId13"/>
    <p:sldId id="362" r:id="rId14"/>
    <p:sldId id="326" r:id="rId15"/>
    <p:sldId id="384" r:id="rId16"/>
    <p:sldId id="387" r:id="rId17"/>
    <p:sldId id="394" r:id="rId18"/>
    <p:sldId id="336" r:id="rId19"/>
    <p:sldId id="304" r:id="rId20"/>
    <p:sldId id="365" r:id="rId21"/>
    <p:sldId id="366" r:id="rId22"/>
    <p:sldId id="373" r:id="rId23"/>
    <p:sldId id="314" r:id="rId24"/>
    <p:sldId id="317" r:id="rId25"/>
    <p:sldId id="320" r:id="rId26"/>
    <p:sldId id="322" r:id="rId27"/>
    <p:sldId id="389" r:id="rId28"/>
    <p:sldId id="379" r:id="rId29"/>
    <p:sldId id="380" r:id="rId3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DBD"/>
    <a:srgbClr val="468E96"/>
    <a:srgbClr val="954997"/>
    <a:srgbClr val="703771"/>
    <a:srgbClr val="66CCFF"/>
    <a:srgbClr val="FFFF99"/>
    <a:srgbClr val="BC5671"/>
    <a:srgbClr val="7D7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9914" autoAdjust="0"/>
  </p:normalViewPr>
  <p:slideViewPr>
    <p:cSldViewPr snapToObjects="1">
      <p:cViewPr varScale="1">
        <p:scale>
          <a:sx n="78" d="100"/>
          <a:sy n="78"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Objects="1">
      <p:cViewPr varScale="1">
        <p:scale>
          <a:sx n="75" d="100"/>
          <a:sy n="75" d="100"/>
        </p:scale>
        <p:origin x="-213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23245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23245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23245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r>
              <a:rPr lang="en-US"/>
              <a:t>H</a:t>
            </a:r>
            <a:fld id="{B6E6835A-7C64-474B-8645-156D6CCB647D}" type="slidenum">
              <a:rPr lang="en-US"/>
              <a:pPr/>
              <a:t>‹#›</a:t>
            </a:fld>
            <a:endParaRPr lang="en-US"/>
          </a:p>
        </p:txBody>
      </p:sp>
    </p:spTree>
    <p:extLst>
      <p:ext uri="{BB962C8B-B14F-4D97-AF65-F5344CB8AC3E}">
        <p14:creationId xmlns:p14="http://schemas.microsoft.com/office/powerpoint/2010/main" val="1564596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1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r>
              <a:rPr lang="en-US"/>
              <a:t>H</a:t>
            </a:r>
            <a:fld id="{1FED01D9-3AA0-4742-B30C-EF88CB2B2DBA}" type="slidenum">
              <a:rPr lang="en-US"/>
              <a:pPr/>
              <a:t>‹#›</a:t>
            </a:fld>
            <a:endParaRPr lang="en-US"/>
          </a:p>
        </p:txBody>
      </p:sp>
    </p:spTree>
    <p:extLst>
      <p:ext uri="{BB962C8B-B14F-4D97-AF65-F5344CB8AC3E}">
        <p14:creationId xmlns:p14="http://schemas.microsoft.com/office/powerpoint/2010/main" val="14802122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82BBFEAC-65DA-46B0-ABE5-BC0C42EB6255}" type="slidenum">
              <a:rPr lang="en-US"/>
              <a:pPr/>
              <a:t>1</a:t>
            </a:fld>
            <a:endParaRPr lang="en-US"/>
          </a:p>
        </p:txBody>
      </p:sp>
      <p:sp>
        <p:nvSpPr>
          <p:cNvPr id="5122" name="Rectangle 2"/>
          <p:cNvSpPr>
            <a:spLocks noGrp="1" noRot="1" noChangeAspect="1" noChangeArrowheads="1" noTextEdit="1"/>
          </p:cNvSpPr>
          <p:nvPr>
            <p:ph type="sldImg"/>
          </p:nvPr>
        </p:nvSpPr>
        <p:spPr>
          <a:xfrm>
            <a:off x="1258888" y="720725"/>
            <a:ext cx="4800600" cy="3600450"/>
          </a:xfrm>
          <a:ln/>
        </p:spPr>
      </p:sp>
      <p:sp>
        <p:nvSpPr>
          <p:cNvPr id="5123" name="Rectangle 3"/>
          <p:cNvSpPr>
            <a:spLocks noGrp="1" noChangeArrowheads="1"/>
          </p:cNvSpPr>
          <p:nvPr>
            <p:ph type="body" idx="1"/>
          </p:nvPr>
        </p:nvSpPr>
        <p:spPr>
          <a:xfrm>
            <a:off x="731838" y="4560888"/>
            <a:ext cx="5851525" cy="4319587"/>
          </a:xfrm>
        </p:spPr>
        <p:txBody>
          <a:bodyPr/>
          <a:lstStyle/>
          <a:p>
            <a:endParaRPr lang="en-US" u="sng" dirty="0">
              <a:cs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6969A059-DD1F-41CA-9114-B2E174C5B150}" type="slidenum">
              <a:rPr lang="en-US"/>
              <a:pPr/>
              <a:t>10</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6969A059-DD1F-41CA-9114-B2E174C5B150}" type="slidenum">
              <a:rPr lang="en-US"/>
              <a:pPr/>
              <a:t>11</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D35A185C-52B6-4944-BEC2-95BC9241DC5B}" type="slidenum">
              <a:rPr lang="en-US"/>
              <a:pPr/>
              <a:t>12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dirty="0"/>
              <a:t>In the first paragraph of your essay, you need to provide insight (that is, analysis, perspective, and point of view) into the complexity of the question. This is particularly important if you want to get the highest essay </a:t>
            </a:r>
            <a:r>
              <a:rPr lang="en-US" dirty="0" smtClean="0"/>
              <a:t>scores. </a:t>
            </a:r>
            <a:r>
              <a:rPr lang="en-US" dirty="0"/>
              <a:t>You should make a strong first impression. Try to impress the reader with your analysis of the question. </a:t>
            </a:r>
            <a:r>
              <a:rPr lang="en-US" dirty="0" smtClean="0"/>
              <a:t>Above </a:t>
            </a:r>
            <a:r>
              <a:rPr lang="en-US" dirty="0"/>
              <a:t>all, the reader should know your position on the question unequivocally after the first paragraph</a:t>
            </a:r>
            <a:r>
              <a:rPr lang="en-US" dirty="0" smtClean="0"/>
              <a:t>.  </a:t>
            </a:r>
            <a:endParaRPr lang="en-US" dirty="0"/>
          </a:p>
          <a:p>
            <a:endParaRPr lang="en-US" dirty="0"/>
          </a:p>
          <a:p>
            <a:r>
              <a:rPr lang="en-US" dirty="0" smtClean="0"/>
              <a:t>O’Brien</a:t>
            </a:r>
            <a:r>
              <a:rPr lang="en-US" baseline="0" dirty="0" smtClean="0"/>
              <a:t> Special - </a:t>
            </a:r>
            <a:r>
              <a:rPr lang="en-US" dirty="0" smtClean="0"/>
              <a:t>Your </a:t>
            </a:r>
            <a:r>
              <a:rPr lang="en-US" dirty="0"/>
              <a:t>opening paragraph should contain the following:</a:t>
            </a:r>
          </a:p>
          <a:p>
            <a:pPr lvl="1" indent="-228600">
              <a:buFontTx/>
              <a:buAutoNum type="arabicPeriod"/>
            </a:pPr>
            <a:r>
              <a:rPr lang="en-US" dirty="0" smtClean="0"/>
              <a:t>A </a:t>
            </a:r>
            <a:r>
              <a:rPr lang="en-US" dirty="0"/>
              <a:t>brief definition of the terms and parameters as you understand them</a:t>
            </a:r>
          </a:p>
          <a:p>
            <a:pPr lvl="1" indent="-228600">
              <a:buFontTx/>
              <a:buAutoNum type="arabicPeriod"/>
            </a:pPr>
            <a:r>
              <a:rPr lang="en-US" dirty="0"/>
              <a:t>Insightful commentary on the question and its </a:t>
            </a:r>
            <a:r>
              <a:rPr lang="en-US" dirty="0" smtClean="0"/>
              <a:t>complexity</a:t>
            </a:r>
            <a:endParaRPr lang="en-US" dirty="0"/>
          </a:p>
          <a:p>
            <a:pPr lvl="1" indent="-228600">
              <a:buFontTx/>
              <a:buAutoNum type="arabicPeriod"/>
            </a:pPr>
            <a:r>
              <a:rPr lang="en-US" dirty="0"/>
              <a:t>Your </a:t>
            </a:r>
            <a:r>
              <a:rPr lang="en-US" dirty="0" smtClean="0"/>
              <a:t>thesis (MAKE IT NUANCED</a:t>
            </a:r>
            <a:r>
              <a:rPr lang="en-US" baseline="0" dirty="0" smtClean="0"/>
              <a:t> – RESTATES THE QUESTION BUT ALSO INTRODUCES YOUR RATIONALE/REASONS)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555D2714-81E2-4557-AC3C-B386F37F9546}" type="slidenum">
              <a:rPr lang="en-US"/>
              <a:pPr/>
              <a:t>13</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smtClean="0"/>
              <a:t>Don’t editorialize. Stick to the facts. Think of the essay like a sports broadcast: you need to provide the color analysis, not the play-by-play. Instead of saying, “Johnson strikes out,” you need to say, “Johnson has proven again and again that he can’t handle an inside fastball.” When you make a point, be sure that it links to your thesis and supports it. When you finish a paragraph, look back and make sure it connects with your thesis. In addition, you need to provide a substantial amount of outside information and cite a majority of the documents in your essay.</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4D956D1F-A523-4532-B7F5-F97F046B26B9}" type="slidenum">
              <a:rPr lang="en-US"/>
              <a:pPr/>
              <a:t>14</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26C7EBFF-70FB-4D45-8828-D5A7F850C30C}" type="slidenum">
              <a:rPr lang="en-US"/>
              <a:pPr/>
              <a:t>15</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26C7EBFF-70FB-4D45-8828-D5A7F850C30C}" type="slidenum">
              <a:rPr lang="en-US"/>
              <a:pPr/>
              <a:t>16</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40D333C2-C786-4105-BD1B-68A4FDA2F046}" type="slidenum">
              <a:rPr lang="en-US"/>
              <a:pPr/>
              <a:t>17</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dirty="0"/>
              <a:t>Now you are ready to </a:t>
            </a:r>
            <a:r>
              <a:rPr lang="en-US" dirty="0" smtClean="0"/>
              <a:t>revisit your </a:t>
            </a:r>
            <a:r>
              <a:rPr lang="en-US" dirty="0"/>
              <a:t>thesis, </a:t>
            </a:r>
            <a:r>
              <a:rPr lang="en-US" dirty="0" smtClean="0"/>
              <a:t>You should</a:t>
            </a:r>
            <a:r>
              <a:rPr lang="en-US" baseline="0" dirty="0" smtClean="0"/>
              <a:t> provide evidence of both, but pick a side.  Remember, every issue has contradictions – you are to highlight them, and come to a clear conclusion.  </a:t>
            </a:r>
            <a:endParaRPr lang="en-US" dirty="0"/>
          </a:p>
          <a:p>
            <a:endParaRPr lang="en-US" dirty="0">
              <a:cs typeface="Times New Roman" charset="0"/>
            </a:endParaRPr>
          </a:p>
          <a:p>
            <a:r>
              <a:rPr lang="en-US" dirty="0" smtClean="0">
                <a:cs typeface="Times New Roman" charset="0"/>
              </a:rPr>
              <a:t>Perhaps</a:t>
            </a:r>
            <a:r>
              <a:rPr lang="en-US" baseline="0" dirty="0" smtClean="0">
                <a:cs typeface="Times New Roman" charset="0"/>
              </a:rPr>
              <a:t> jot down a rough outline of the body paragraphs.</a:t>
            </a:r>
            <a:endParaRPr lang="en-US" dirty="0" smtClean="0">
              <a:cs typeface="Times New Roman" charset="0"/>
            </a:endParaRPr>
          </a:p>
          <a:p>
            <a:endParaRPr lang="en-US" dirty="0" smtClean="0">
              <a:cs typeface="Times New Roman" charset="0"/>
            </a:endParaRPr>
          </a:p>
          <a:p>
            <a:r>
              <a:rPr lang="en-US" dirty="0" smtClean="0">
                <a:cs typeface="Times New Roman" charset="0"/>
              </a:rPr>
              <a:t>Write </a:t>
            </a:r>
            <a:r>
              <a:rPr lang="en-US" dirty="0">
                <a:cs typeface="Times New Roman" charset="0"/>
              </a:rPr>
              <a:t>an introductory paragraph with a clear thesis that answers the question in one sentence.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157679A7-3EF1-4AC3-B14E-5A4CFA487357}" type="slidenum">
              <a:rPr lang="en-US"/>
              <a:pPr/>
              <a:t>18</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C92EF29A-A73D-44DE-8DA8-EB3BA0C7D17F}" type="slidenum">
              <a:rPr lang="en-US"/>
              <a:pPr/>
              <a:t>19</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B71E3A00-4DB9-4B9C-A878-17CF3BF70BCF}" type="slidenum">
              <a:rPr lang="en-US"/>
              <a:pPr/>
              <a:t>2</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dirty="0"/>
              <a:t>A DBQ is an essay question that asks you to take a position on an issue that has several possible answers. There is no “right” or “correct” response. The question is designed to give you the opportunity to craft and defend a thesis based upon your knowledge and your interpretation of the evidence presented to you in the primary sources and other </a:t>
            </a:r>
            <a:r>
              <a:rPr lang="en-US" dirty="0" smtClean="0"/>
              <a:t>documents.</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A1D89B54-1FE7-4729-ADAC-08A01ED8387C}" type="slidenum">
              <a:rPr lang="en-US"/>
              <a:pPr/>
              <a:t>20</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dirty="0"/>
              <a:t>Here are some examples of things you might include in the </a:t>
            </a:r>
            <a:r>
              <a:rPr lang="en-US" dirty="0" smtClean="0"/>
              <a:t>“goals and values of the Revolutionary</a:t>
            </a:r>
            <a:r>
              <a:rPr lang="en-US" baseline="0" dirty="0" smtClean="0"/>
              <a:t> Era</a:t>
            </a:r>
            <a:r>
              <a:rPr lang="en-US" dirty="0" smtClean="0"/>
              <a:t>” </a:t>
            </a:r>
            <a:r>
              <a:rPr lang="en-US" dirty="0"/>
              <a:t>section of the database</a:t>
            </a:r>
            <a:r>
              <a:rPr lang="en-US" dirty="0" smtClean="0"/>
              <a:t>.  After all, you need to explain what they were if you</a:t>
            </a:r>
            <a:r>
              <a:rPr lang="en-US" baseline="0" dirty="0" smtClean="0"/>
              <a:t> are to then argue that they were, or were not, subverted.</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BA08FAFA-F36B-4A83-8E8B-247BD07FE9A4}" type="slidenum">
              <a:rPr lang="en-US"/>
              <a:pPr/>
              <a:t>21</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r>
              <a:rPr lang="en-US" dirty="0" smtClean="0"/>
              <a:t>Some</a:t>
            </a:r>
            <a:r>
              <a:rPr lang="en-US" baseline="0" dirty="0" smtClean="0"/>
              <a:t> OK you may want to include in the “Constitution does subvert the Revolutionary Era” section of our database.</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BA08FAFA-F36B-4A83-8E8B-247BD07FE9A4}" type="slidenum">
              <a:rPr lang="en-US"/>
              <a:pPr/>
              <a:t>22</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Some</a:t>
            </a:r>
            <a:r>
              <a:rPr lang="en-US" baseline="0" dirty="0" smtClean="0"/>
              <a:t> OK you may want to include in the “Constitution does not subvert the Revolutionary Era” section of our database.</a:t>
            </a:r>
            <a:endParaRPr lang="en-US" dirty="0" smtClean="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0D6FB0D4-79ED-4DE1-B77F-21AA4C56D792}" type="slidenum">
              <a:rPr lang="en-US"/>
              <a:pPr/>
              <a:t>23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dirty="0">
                <a:cs typeface="Times New Roman" charset="0"/>
              </a:rPr>
              <a:t>This document shows </a:t>
            </a:r>
            <a:r>
              <a:rPr lang="en-US" dirty="0" smtClean="0">
                <a:cs typeface="Times New Roman" charset="0"/>
              </a:rPr>
              <a:t>that</a:t>
            </a:r>
            <a:endParaRPr lang="en-US" baseline="0" dirty="0" smtClean="0">
              <a:cs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0BCC5B1E-AE07-48C4-907F-823064F98E09}" type="slidenum">
              <a:rPr lang="en-US"/>
              <a:pPr/>
              <a:t>24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cs typeface="Times New Roman" charset="0"/>
              </a:rPr>
              <a:t>In this document, Mrs. Barney levels withering criticism of the Jacksonian spoils system.</a:t>
            </a:r>
            <a:r>
              <a:rPr lang="en-US"/>
              <a:t> She claims that he merely swept out his political opponents while allowing his supporters to get away with improprieties.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A16257F3-F13F-447D-9234-AC5D2C0E9DEE}" type="slidenum">
              <a:rPr lang="en-US"/>
              <a:pPr/>
              <a:t>25</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C32EC5F5-73C9-45ED-B823-327B05D78AA4}" type="slidenum">
              <a:rPr lang="en-US"/>
              <a:pPr/>
              <a:t>26</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dirty="0">
              <a:cs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C32EC5F5-73C9-45ED-B823-327B05D78AA4}" type="slidenum">
              <a:rPr lang="en-US"/>
              <a:pPr/>
              <a:t>27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dirty="0">
              <a:cs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C32EC5F5-73C9-45ED-B823-327B05D78AA4}" type="slidenum">
              <a:rPr lang="en-US"/>
              <a:pPr/>
              <a:t>28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dirty="0">
              <a:cs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C32EC5F5-73C9-45ED-B823-327B05D78AA4}" type="slidenum">
              <a:rPr lang="en-US"/>
              <a:pPr/>
              <a:t>29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dirty="0">
              <a:cs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B71E3A00-4DB9-4B9C-A878-17CF3BF70BCF}" type="slidenum">
              <a:rPr lang="en-US"/>
              <a:pPr/>
              <a:t>3</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sz="1100" dirty="0" smtClean="0"/>
              <a:t>There will be one document-based-question on the exam.  It will have one of the</a:t>
            </a:r>
            <a:r>
              <a:rPr lang="en-US" sz="1100" baseline="0" dirty="0" smtClean="0"/>
              <a:t> following historical thinking skills as its main focus: </a:t>
            </a:r>
            <a:r>
              <a:rPr lang="en-US" sz="1100" b="1" baseline="0" dirty="0" smtClean="0"/>
              <a:t>causation, change and continuity over time, comparison, interpretation, or periodization.</a:t>
            </a:r>
          </a:p>
          <a:p>
            <a:endParaRPr lang="en-US" sz="1100" baseline="0" dirty="0" smtClean="0"/>
          </a:p>
          <a:p>
            <a:r>
              <a:rPr lang="en-US" sz="1100" baseline="0" dirty="0" smtClean="0"/>
              <a:t>All DBQs will also always assess the historical thinking skills of </a:t>
            </a:r>
            <a:r>
              <a:rPr lang="en-US" sz="1100" b="1" baseline="0" dirty="0" smtClean="0"/>
              <a:t>historical argumentation, appropriate use of relevant historical evidence, contextualization and synthesis</a:t>
            </a:r>
            <a:r>
              <a:rPr lang="en-US" sz="1100" baseline="0" dirty="0" smtClean="0"/>
              <a:t>.</a:t>
            </a:r>
          </a:p>
          <a:p>
            <a:endParaRPr lang="en-US" sz="1100" baseline="0" dirty="0" smtClean="0"/>
          </a:p>
          <a:p>
            <a:r>
              <a:rPr lang="en-US" sz="1100" baseline="0" dirty="0" smtClean="0"/>
              <a:t>Expectations:</a:t>
            </a:r>
          </a:p>
          <a:p>
            <a:r>
              <a:rPr lang="en-US" sz="1100" baseline="0" dirty="0" smtClean="0"/>
              <a:t>In Your response you should do the following:</a:t>
            </a:r>
          </a:p>
          <a:p>
            <a:pPr marL="171450" indent="-171450">
              <a:buFont typeface="Arial" panose="020B0604020202020204" pitchFamily="34" charset="0"/>
              <a:buChar char="•"/>
            </a:pPr>
            <a:r>
              <a:rPr lang="en-US" sz="1100" baseline="0" dirty="0" smtClean="0"/>
              <a:t>State a relevant thesis that directly addresses all parts of the question</a:t>
            </a:r>
          </a:p>
          <a:p>
            <a:pPr marL="171450" indent="-171450">
              <a:buFont typeface="Arial" panose="020B0604020202020204" pitchFamily="34" charset="0"/>
              <a:buChar char="•"/>
            </a:pPr>
            <a:r>
              <a:rPr lang="en-US" sz="1100" baseline="0" dirty="0" smtClean="0"/>
              <a:t>Support the thesis or a relevant argument with evidence from all, or all but one, of the documents</a:t>
            </a:r>
          </a:p>
          <a:p>
            <a:pPr marL="171450" indent="-171450">
              <a:buFont typeface="Arial" panose="020B0604020202020204" pitchFamily="34" charset="0"/>
              <a:buChar char="•"/>
            </a:pPr>
            <a:r>
              <a:rPr lang="en-US" sz="1100" baseline="0" dirty="0" smtClean="0"/>
              <a:t>Focus the analysis of each document on at least one of the following:</a:t>
            </a:r>
            <a:r>
              <a:rPr lang="en-US" sz="1100" b="1" baseline="0" dirty="0" smtClean="0"/>
              <a:t> intended audience, purpose, historical context, and/or point of view.</a:t>
            </a:r>
          </a:p>
          <a:p>
            <a:pPr marL="171450" indent="-171450">
              <a:buFont typeface="Arial" panose="020B0604020202020204" pitchFamily="34" charset="0"/>
              <a:buChar char="•"/>
            </a:pPr>
            <a:r>
              <a:rPr lang="en-US" sz="1100" baseline="0" dirty="0" smtClean="0"/>
              <a:t>Support your argument with analysis of historical examples outside the documents.</a:t>
            </a:r>
          </a:p>
          <a:p>
            <a:pPr marL="171450" indent="-171450">
              <a:buFont typeface="Arial" panose="020B0604020202020204" pitchFamily="34" charset="0"/>
              <a:buChar char="•"/>
            </a:pPr>
            <a:r>
              <a:rPr lang="en-US" sz="1100" baseline="0" dirty="0" smtClean="0"/>
              <a:t>Connect historical phenomena (events, people, processes) relevant to your argument to broader events or processes. </a:t>
            </a:r>
          </a:p>
          <a:p>
            <a:pPr marL="171450" indent="-171450">
              <a:buFont typeface="Arial" panose="020B0604020202020204" pitchFamily="34" charset="0"/>
              <a:buChar char="•"/>
            </a:pPr>
            <a:r>
              <a:rPr lang="en-US" sz="1100" baseline="0" dirty="0" smtClean="0"/>
              <a:t>Synthesize (combine) the elements above into a persuasive essay</a:t>
            </a:r>
            <a:endParaRPr lang="en-US" sz="11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7762FA8F-48AE-4913-AB00-9FAA9BA28EFE}" type="slidenum">
              <a:rPr lang="en-US"/>
              <a:pPr/>
              <a:t>4</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8BD0CBC2-4652-4780-9D57-845A598A8A80}" type="slidenum">
              <a:rPr lang="en-US"/>
              <a:pPr/>
              <a:t>5</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E4CCB56A-F433-4822-BF24-3FD98FEE1D04}" type="slidenum">
              <a:rPr lang="en-US"/>
              <a:pPr/>
              <a:t>6</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sz="1000" dirty="0"/>
              <a:t>First, read the question carefully and try to determine the essence of the question. For example, what type of question is it: </a:t>
            </a:r>
            <a:r>
              <a:rPr lang="en-US" sz="1000" dirty="0" smtClean="0"/>
              <a:t>What historical skill</a:t>
            </a:r>
            <a:r>
              <a:rPr lang="en-US" sz="1000" baseline="0" dirty="0" smtClean="0"/>
              <a:t> is it testing?</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b="1" baseline="0" dirty="0" smtClean="0"/>
              <a:t>causation, </a:t>
            </a:r>
          </a:p>
          <a:p>
            <a:pPr lvl="3"/>
            <a:r>
              <a:rPr lang="en-US" sz="1000" kern="1200" dirty="0" smtClean="0">
                <a:solidFill>
                  <a:schemeClr val="tx1"/>
                </a:solidFill>
                <a:effectLst/>
                <a:latin typeface="Times New Roman" charset="0"/>
                <a:ea typeface="+mn-ea"/>
                <a:cs typeface="+mn-cs"/>
              </a:rPr>
              <a:t>Compare causes and/or effects, including between short and long term effects. (I.e. students should move from describing causes to analyzing and evaluating interaction of multiple causes and/or effects).</a:t>
            </a:r>
          </a:p>
          <a:p>
            <a:pPr lvl="3"/>
            <a:r>
              <a:rPr lang="en-US" sz="1000" kern="1200" dirty="0" smtClean="0">
                <a:solidFill>
                  <a:schemeClr val="tx1"/>
                </a:solidFill>
                <a:effectLst/>
                <a:latin typeface="Times New Roman" charset="0"/>
                <a:ea typeface="+mn-ea"/>
                <a:cs typeface="+mn-cs"/>
              </a:rPr>
              <a:t>Analyze and evaluate the interaction of multiple causes and/or effects.</a:t>
            </a:r>
          </a:p>
          <a:p>
            <a:pPr lvl="3"/>
            <a:r>
              <a:rPr lang="en-US" sz="1000" kern="1200" dirty="0" smtClean="0">
                <a:solidFill>
                  <a:schemeClr val="tx1"/>
                </a:solidFill>
                <a:effectLst/>
                <a:latin typeface="Times New Roman" charset="0"/>
                <a:ea typeface="+mn-ea"/>
                <a:cs typeface="+mn-cs"/>
              </a:rPr>
              <a:t>Assess historical contingency by distinguishing among coincidence, causation, and correlation, as well as critiquing existing interpretations of cause and effect.</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b="1" baseline="0" dirty="0" smtClean="0"/>
              <a:t>change and continuity over time, </a:t>
            </a:r>
          </a:p>
          <a:p>
            <a:pPr lvl="3"/>
            <a:r>
              <a:rPr lang="en-US" sz="1000" kern="1200" dirty="0" smtClean="0">
                <a:solidFill>
                  <a:schemeClr val="tx1"/>
                </a:solidFill>
                <a:effectLst/>
                <a:latin typeface="Times New Roman" charset="0"/>
                <a:ea typeface="+mn-ea"/>
                <a:cs typeface="+mn-cs"/>
              </a:rPr>
              <a:t>Recognize, describe, and analyze historical patterns of continuity and change over time (of varying lengths).</a:t>
            </a:r>
          </a:p>
          <a:p>
            <a:pPr lvl="3"/>
            <a:r>
              <a:rPr lang="en-US" sz="1000" kern="1200" dirty="0" smtClean="0">
                <a:solidFill>
                  <a:schemeClr val="tx1"/>
                </a:solidFill>
                <a:effectLst/>
                <a:latin typeface="Times New Roman" charset="0"/>
                <a:ea typeface="+mn-ea"/>
                <a:cs typeface="+mn-cs"/>
              </a:rPr>
              <a:t>Connect patterns of continuity and change over time to larger historical processes of themes.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b="1" baseline="0" dirty="0" smtClean="0"/>
              <a:t>comparison, </a:t>
            </a:r>
          </a:p>
          <a:p>
            <a:pPr lvl="3"/>
            <a:r>
              <a:rPr lang="en-US" sz="1000" kern="1200" dirty="0" smtClean="0">
                <a:solidFill>
                  <a:schemeClr val="tx1"/>
                </a:solidFill>
                <a:effectLst/>
                <a:latin typeface="Times New Roman" charset="0"/>
                <a:ea typeface="+mn-ea"/>
                <a:cs typeface="+mn-cs"/>
              </a:rPr>
              <a:t>Describe, compare, and evaluate multiple historical developments within one society, one or more developments across or between difference societies, and in various chronological and geographical contexts.</a:t>
            </a:r>
          </a:p>
          <a:p>
            <a:pPr lvl="3"/>
            <a:r>
              <a:rPr lang="en-US" sz="1000" kern="1200" dirty="0" smtClean="0">
                <a:solidFill>
                  <a:schemeClr val="tx1"/>
                </a:solidFill>
                <a:effectLst/>
                <a:latin typeface="Times New Roman" charset="0"/>
                <a:ea typeface="+mn-ea"/>
                <a:cs typeface="+mn-cs"/>
              </a:rPr>
              <a:t>Explain and evaluate multiple and differing perspectives on a given historical phenomenon.</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b="1" baseline="0" dirty="0" smtClean="0"/>
              <a:t>interpretation, </a:t>
            </a:r>
          </a:p>
          <a:p>
            <a:pPr lvl="3"/>
            <a:r>
              <a:rPr lang="en-US" sz="1200" kern="1200" dirty="0" smtClean="0">
                <a:solidFill>
                  <a:schemeClr val="tx1"/>
                </a:solidFill>
                <a:effectLst/>
                <a:latin typeface="Times New Roman" charset="0"/>
                <a:ea typeface="+mn-ea"/>
                <a:cs typeface="+mn-cs"/>
              </a:rPr>
              <a:t>Analyze diverse historical interpretations.</a:t>
            </a:r>
            <a:endParaRPr lang="en-US" sz="1600" kern="1200" dirty="0" smtClean="0">
              <a:solidFill>
                <a:schemeClr val="tx1"/>
              </a:solidFill>
              <a:effectLst/>
              <a:latin typeface="Times New Roman" charset="0"/>
              <a:ea typeface="+mn-ea"/>
              <a:cs typeface="+mn-cs"/>
            </a:endParaRPr>
          </a:p>
          <a:p>
            <a:pPr lvl="3"/>
            <a:r>
              <a:rPr lang="en-US" sz="1200" kern="1200" dirty="0" smtClean="0">
                <a:solidFill>
                  <a:schemeClr val="tx1"/>
                </a:solidFill>
                <a:effectLst/>
                <a:latin typeface="Times New Roman" charset="0"/>
                <a:ea typeface="+mn-ea"/>
                <a:cs typeface="+mn-cs"/>
              </a:rPr>
              <a:t>Evaluate how historians’ perspectives influence their interpretations and how models of historical interpretation change over time.</a:t>
            </a:r>
            <a:endParaRPr lang="en-US" sz="1600" kern="1200" dirty="0" smtClean="0">
              <a:solidFill>
                <a:schemeClr val="tx1"/>
              </a:solidFill>
              <a:effectLst/>
              <a:latin typeface="Times New Roman"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000" b="1" baseline="0" dirty="0" smtClean="0"/>
              <a:t>Periodization</a:t>
            </a:r>
          </a:p>
          <a:p>
            <a:pPr lvl="3"/>
            <a:r>
              <a:rPr lang="en-US" sz="1200" kern="1200" dirty="0" smtClean="0">
                <a:solidFill>
                  <a:schemeClr val="tx1"/>
                </a:solidFill>
                <a:effectLst/>
                <a:latin typeface="Times New Roman" charset="0"/>
                <a:ea typeface="+mn-ea"/>
                <a:cs typeface="+mn-cs"/>
              </a:rPr>
              <a:t>Explain ways that historical events and processes can be organized within blocks of time.</a:t>
            </a:r>
            <a:endParaRPr lang="en-US" sz="1600" kern="1200" dirty="0" smtClean="0">
              <a:solidFill>
                <a:schemeClr val="tx1"/>
              </a:solidFill>
              <a:effectLst/>
              <a:latin typeface="Times New Roman" charset="0"/>
              <a:ea typeface="+mn-ea"/>
              <a:cs typeface="+mn-cs"/>
            </a:endParaRPr>
          </a:p>
          <a:p>
            <a:pPr lvl="3"/>
            <a:r>
              <a:rPr lang="en-US" sz="1200" kern="1200" dirty="0" smtClean="0">
                <a:solidFill>
                  <a:schemeClr val="tx1"/>
                </a:solidFill>
                <a:effectLst/>
                <a:latin typeface="Times New Roman" charset="0"/>
                <a:ea typeface="+mn-ea"/>
                <a:cs typeface="+mn-cs"/>
              </a:rPr>
              <a:t>Recognize that the choice of a specific period gives a higher value to one historical narrative, region, or groups.</a:t>
            </a:r>
            <a:endParaRPr lang="en-US" sz="1600" kern="1200" dirty="0" smtClean="0">
              <a:solidFill>
                <a:schemeClr val="tx1"/>
              </a:solidFill>
              <a:effectLst/>
              <a:latin typeface="Times New Roman" charset="0"/>
              <a:ea typeface="+mn-ea"/>
              <a:cs typeface="+mn-cs"/>
            </a:endParaRPr>
          </a:p>
          <a:p>
            <a:pPr lvl="3"/>
            <a:r>
              <a:rPr lang="en-US" sz="1200" kern="1200" dirty="0" smtClean="0">
                <a:solidFill>
                  <a:schemeClr val="tx1"/>
                </a:solidFill>
                <a:effectLst/>
                <a:latin typeface="Times New Roman" charset="0"/>
                <a:ea typeface="+mn-ea"/>
                <a:cs typeface="+mn-cs"/>
              </a:rPr>
              <a:t>Analyze and evaluate competing models of periodization of US history.</a:t>
            </a:r>
            <a:endParaRPr lang="en-US" sz="1600" kern="1200" dirty="0" smtClean="0">
              <a:solidFill>
                <a:schemeClr val="tx1"/>
              </a:solidFill>
              <a:effectLst/>
              <a:latin typeface="Times New Roman"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000" b="0" baseline="0" dirty="0" smtClean="0"/>
          </a:p>
          <a:p>
            <a:endParaRPr lang="en-US" sz="1000" baseline="0" dirty="0" smtClean="0"/>
          </a:p>
          <a:p>
            <a:endParaRPr lang="en-US" sz="1000" baseline="0" dirty="0" smtClean="0"/>
          </a:p>
          <a:p>
            <a:endParaRPr lang="en-US" sz="1000" dirty="0" smtClean="0"/>
          </a:p>
          <a:p>
            <a:endParaRPr lang="en-US"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185D49BC-3C88-4F74-BCF1-DFE16D438E9D}" type="slidenum">
              <a:rPr lang="en-US"/>
              <a:pPr/>
              <a:t>7</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dirty="0"/>
              <a:t>A thesis statement is a positive assertion regarding an issue about which reasonable people may hold different opinions. You must have a thesis before you can prove it. Your first paragraph should reflect that you have a thesis and that you understand the complexity of the question. Remember, there are no simple answers to a DBQ—if an easy response existed, the question wouldn’t have been asked in the first place. The level of sophistication of your analysis and the degree to which you successfully prove your thesis are crucial in receiving a high score. </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6969A059-DD1F-41CA-9114-B2E174C5B150}" type="slidenum">
              <a:rPr lang="en-US"/>
              <a:pPr/>
              <a:t>8</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pPr marL="171450" indent="-171450">
              <a:buFont typeface="Arial" panose="020B0604020202020204" pitchFamily="34" charset="0"/>
              <a:buChar char="•"/>
            </a:pPr>
            <a:r>
              <a:rPr lang="en-US" dirty="0" smtClean="0"/>
              <a:t>The analysis of the documents should provide evidence to support the thesis.</a:t>
            </a:r>
          </a:p>
          <a:p>
            <a:pPr marL="171450" indent="-171450">
              <a:buFont typeface="Arial" panose="020B0604020202020204" pitchFamily="34" charset="0"/>
              <a:buChar char="•"/>
            </a:pPr>
            <a:r>
              <a:rPr lang="en-US" b="1" dirty="0" smtClean="0"/>
              <a:t>While evidence from at least 6 documents</a:t>
            </a:r>
            <a:r>
              <a:rPr lang="en-US" b="1" baseline="0" dirty="0" smtClean="0"/>
              <a:t> must be included, the essay should incorporate more in-depth analysis of at least four documents (i.e. a MAJORITY of the documents provided) – examining </a:t>
            </a:r>
          </a:p>
          <a:p>
            <a:pPr marL="628650" lvl="1" indent="-171450">
              <a:buFont typeface="Arial" panose="020B0604020202020204" pitchFamily="34" charset="0"/>
              <a:buChar char="•"/>
            </a:pPr>
            <a:r>
              <a:rPr lang="en-US" b="1" baseline="0" dirty="0" smtClean="0"/>
              <a:t>Point of view</a:t>
            </a:r>
          </a:p>
          <a:p>
            <a:pPr marL="628650" lvl="1" indent="-171450">
              <a:buFont typeface="Arial" panose="020B0604020202020204" pitchFamily="34" charset="0"/>
              <a:buChar char="•"/>
            </a:pPr>
            <a:r>
              <a:rPr lang="en-US" b="1" baseline="0" dirty="0" smtClean="0"/>
              <a:t>Intended audience</a:t>
            </a:r>
          </a:p>
          <a:p>
            <a:pPr marL="628650" lvl="1" indent="-171450">
              <a:buFont typeface="Arial" panose="020B0604020202020204" pitchFamily="34" charset="0"/>
              <a:buChar char="•"/>
            </a:pPr>
            <a:r>
              <a:rPr lang="en-US" b="1" baseline="0" dirty="0" smtClean="0"/>
              <a:t>Purpose</a:t>
            </a:r>
          </a:p>
          <a:p>
            <a:pPr marL="628650" lvl="1" indent="-171450">
              <a:buFont typeface="Arial" panose="020B0604020202020204" pitchFamily="34" charset="0"/>
              <a:buChar char="•"/>
            </a:pPr>
            <a:endParaRPr lang="en-US" b="1" baseline="0" dirty="0" smtClean="0"/>
          </a:p>
          <a:p>
            <a:pPr marL="457200" lvl="1" indent="0">
              <a:buFont typeface="Arial" panose="020B0604020202020204" pitchFamily="34" charset="0"/>
              <a:buNone/>
            </a:pPr>
            <a:r>
              <a:rPr lang="en-US" b="1" baseline="0" dirty="0" smtClean="0"/>
              <a:t>A strong essay, however, does not simply  list the characteristics of one document after another.  Instead, it makes connections between documents or parts of documents to craft a convincing argument.</a:t>
            </a:r>
          </a:p>
          <a:p>
            <a:pPr marL="457200" lvl="1" indent="0">
              <a:buFont typeface="Arial" panose="020B0604020202020204" pitchFamily="34" charset="0"/>
              <a:buNone/>
            </a:pPr>
            <a:endParaRPr lang="en-US" b="1" baseline="0" dirty="0" smtClean="0"/>
          </a:p>
          <a:p>
            <a:pPr marL="457200" lvl="1" indent="0">
              <a:buFont typeface="Arial" panose="020B0604020202020204" pitchFamily="34" charset="0"/>
              <a:buNone/>
            </a:pPr>
            <a:r>
              <a:rPr lang="en-US" b="1" baseline="0" dirty="0" smtClean="0"/>
              <a:t>A good essay would observe that the documents also reflect differences in point of view, audience, format, etc.</a:t>
            </a:r>
          </a:p>
          <a:p>
            <a:pPr marL="457200" lvl="1" indent="0">
              <a:buFont typeface="Arial" panose="020B0604020202020204" pitchFamily="34" charset="0"/>
              <a:buNone/>
            </a:pPr>
            <a:endParaRPr lang="en-US" b="1"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t>H</a:t>
            </a:r>
            <a:fld id="{6969A059-DD1F-41CA-9114-B2E174C5B150}" type="slidenum">
              <a:rPr lang="en-US"/>
              <a:pPr/>
              <a:t>9</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dirty="0" smtClean="0"/>
              <a:t>Outside</a:t>
            </a:r>
            <a:r>
              <a:rPr lang="en-US" baseline="0" dirty="0" smtClean="0"/>
              <a:t> knowledge might follow up on specific references in the documents.</a:t>
            </a:r>
          </a:p>
          <a:p>
            <a:endParaRPr lang="en-US" baseline="0" dirty="0" smtClean="0"/>
          </a:p>
          <a:p>
            <a:r>
              <a:rPr lang="en-US" baseline="0" dirty="0" smtClean="0"/>
              <a:t>In other cases, you might use outside knowledge to provide context and demonstrate continuity and change.</a:t>
            </a:r>
          </a:p>
          <a:p>
            <a:endParaRPr lang="en-US" baseline="0" dirty="0" smtClean="0"/>
          </a:p>
          <a:p>
            <a:r>
              <a:rPr lang="en-US" baseline="0" dirty="0" smtClean="0"/>
              <a:t>The inclusion of knowledge that extends beyond the documents themselves should strengthen the argument and demonstrate an appreciation and awareness of the nuances/complexities/contradictions of history.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06A68E-8920-4401-B063-F2C35280AC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5E8AFD-75B9-4511-B224-9C0EAA8CA7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2715D8-42F9-4904-9A87-41718F3E42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239000" y="6553200"/>
            <a:ext cx="1905000" cy="152400"/>
          </a:xfrm>
        </p:spPr>
        <p:txBody>
          <a:bodyPr/>
          <a:lstStyle>
            <a:lvl1pPr>
              <a:defRPr/>
            </a:lvl1pPr>
          </a:lstStyle>
          <a:p>
            <a:fld id="{D74C301D-1160-45B3-BDC8-8EBC34C3E7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15B034-5EFD-4DB2-B511-CC47779A31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C080A7-EDD1-4B92-A5ED-C6959B9DF1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7BDC86-6D00-4BA1-B54C-CB68EE8A78E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5C80E0-9636-4D8A-84C6-F517034142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45CFEF-F766-477E-AB5C-4214D47FF32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D54D704-F7A8-4519-959B-E5641A51E7D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61B2DD-27C1-4182-978D-72776BC9900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AA12DF-EFE0-45E8-91C1-F0FB158A7A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39000" y="6553200"/>
            <a:ext cx="19050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8011053-A99E-4BFC-B820-DEF69DB9E4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C775AF-07C1-4077-A1BF-17386A2958D7}" type="slidenum">
              <a:rPr lang="en-US"/>
              <a:pPr/>
              <a:t>1</a:t>
            </a:fld>
            <a:endParaRPr lang="en-US"/>
          </a:p>
        </p:txBody>
      </p:sp>
      <p:pic>
        <p:nvPicPr>
          <p:cNvPr id="3076" name="Picture 4" descr="Z:\_PROPRIETARY\ZP905\Pic1.JPG"/>
          <p:cNvPicPr>
            <a:picLocks noChangeAspect="1" noChangeArrowheads="1"/>
          </p:cNvPicPr>
          <p:nvPr/>
        </p:nvPicPr>
        <p:blipFill>
          <a:blip r:embed="rId3" cstate="print"/>
          <a:srcRect/>
          <a:stretch>
            <a:fillRect/>
          </a:stretch>
        </p:blipFill>
        <p:spPr bwMode="auto">
          <a:xfrm>
            <a:off x="1676400" y="609600"/>
            <a:ext cx="5734050" cy="3968750"/>
          </a:xfrm>
          <a:prstGeom prst="rect">
            <a:avLst/>
          </a:prstGeom>
          <a:noFill/>
        </p:spPr>
      </p:pic>
      <p:sp>
        <p:nvSpPr>
          <p:cNvPr id="3078" name="Text Box 6"/>
          <p:cNvSpPr txBox="1">
            <a:spLocks noChangeArrowheads="1"/>
          </p:cNvSpPr>
          <p:nvPr/>
        </p:nvSpPr>
        <p:spPr bwMode="auto">
          <a:xfrm>
            <a:off x="1219200" y="4654550"/>
            <a:ext cx="6705600" cy="1565275"/>
          </a:xfrm>
          <a:prstGeom prst="rect">
            <a:avLst/>
          </a:prstGeom>
          <a:solidFill>
            <a:srgbClr val="BC5671"/>
          </a:solidFill>
          <a:ln w="9525">
            <a:noFill/>
            <a:miter lim="800000"/>
            <a:headEnd/>
            <a:tailEnd/>
          </a:ln>
          <a:effectLst/>
        </p:spPr>
        <p:txBody>
          <a:bodyPr>
            <a:spAutoFit/>
          </a:bodyPr>
          <a:lstStyle/>
          <a:p>
            <a:pPr algn="ctr">
              <a:spcBef>
                <a:spcPct val="20000"/>
              </a:spcBef>
            </a:pPr>
            <a:r>
              <a:rPr lang="en-US" sz="4400" b="1"/>
              <a:t>WRITING A DBQ:</a:t>
            </a:r>
          </a:p>
          <a:p>
            <a:pPr algn="ctr">
              <a:spcBef>
                <a:spcPct val="20000"/>
              </a:spcBef>
            </a:pPr>
            <a:r>
              <a:rPr lang="en-US" sz="4400" b="1"/>
              <a:t>AP</a:t>
            </a:r>
            <a:r>
              <a:rPr lang="en-US" sz="4400" b="1" baseline="30000">
                <a:cs typeface="Times New Roman" charset="0"/>
              </a:rPr>
              <a:t>*</a:t>
            </a:r>
            <a:r>
              <a:rPr lang="en-US" sz="4400" b="1">
                <a:cs typeface="Times New Roman" charset="0"/>
              </a:rPr>
              <a:t> U.S. History</a:t>
            </a:r>
            <a:endParaRPr lang="en-US" sz="44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08D30F-2545-4CAA-B13A-4F980BD293C9}" type="slidenum">
              <a:rPr lang="en-US"/>
              <a:pPr/>
              <a:t>10</a:t>
            </a:fld>
            <a:endParaRPr lang="en-US"/>
          </a:p>
        </p:txBody>
      </p:sp>
      <p:sp>
        <p:nvSpPr>
          <p:cNvPr id="149506" name="Rectangle 2"/>
          <p:cNvSpPr>
            <a:spLocks noGrp="1" noChangeArrowheads="1"/>
          </p:cNvSpPr>
          <p:nvPr>
            <p:ph type="title"/>
          </p:nvPr>
        </p:nvSpPr>
        <p:spPr>
          <a:xfrm>
            <a:off x="0" y="609600"/>
            <a:ext cx="9144000" cy="1143000"/>
          </a:xfrm>
          <a:solidFill>
            <a:srgbClr val="468E96"/>
          </a:solidFill>
        </p:spPr>
        <p:txBody>
          <a:bodyPr/>
          <a:lstStyle/>
          <a:p>
            <a:r>
              <a:rPr lang="en-US" b="1" dirty="0" smtClean="0"/>
              <a:t>Step 3 - Analyzing </a:t>
            </a:r>
            <a:r>
              <a:rPr lang="en-US" b="1" dirty="0"/>
              <a:t>the </a:t>
            </a:r>
            <a:r>
              <a:rPr lang="en-US" b="1" dirty="0" smtClean="0"/>
              <a:t>Docs cont.</a:t>
            </a:r>
            <a:endParaRPr lang="en-US" b="1" dirty="0"/>
          </a:p>
        </p:txBody>
      </p:sp>
      <p:sp>
        <p:nvSpPr>
          <p:cNvPr id="149507" name="Rectangle 3"/>
          <p:cNvSpPr>
            <a:spLocks noGrp="1" noChangeArrowheads="1"/>
          </p:cNvSpPr>
          <p:nvPr>
            <p:ph type="body" idx="1"/>
          </p:nvPr>
        </p:nvSpPr>
        <p:spPr>
          <a:xfrm>
            <a:off x="0" y="1981200"/>
            <a:ext cx="9144000" cy="4724400"/>
          </a:xfrm>
        </p:spPr>
        <p:txBody>
          <a:bodyPr/>
          <a:lstStyle/>
          <a:p>
            <a:pPr>
              <a:lnSpc>
                <a:spcPct val="90000"/>
              </a:lnSpc>
            </a:pPr>
            <a:r>
              <a:rPr lang="en-US" dirty="0" smtClean="0"/>
              <a:t>In a Nutshell, when you look at a doc, think about:</a:t>
            </a:r>
          </a:p>
          <a:p>
            <a:pPr lvl="1">
              <a:lnSpc>
                <a:spcPct val="90000"/>
              </a:lnSpc>
            </a:pPr>
            <a:r>
              <a:rPr lang="en-US" b="1" dirty="0" smtClean="0"/>
              <a:t>Document information </a:t>
            </a:r>
            <a:r>
              <a:rPr lang="en-US" dirty="0" smtClean="0"/>
              <a:t>(i.e. what the document is about, the purpose, main idea – think of it kind of like a summary)</a:t>
            </a:r>
          </a:p>
          <a:p>
            <a:pPr lvl="1">
              <a:lnSpc>
                <a:spcPct val="90000"/>
              </a:lnSpc>
            </a:pPr>
            <a:r>
              <a:rPr lang="en-US" b="1" dirty="0" smtClean="0"/>
              <a:t>Document Inferences </a:t>
            </a:r>
            <a:r>
              <a:rPr lang="en-US" dirty="0" smtClean="0"/>
              <a:t>(i.e. what can you INFER from the documents – how might you use it? Why do you think the AP test makers put this doc there)</a:t>
            </a:r>
          </a:p>
          <a:p>
            <a:pPr lvl="1">
              <a:lnSpc>
                <a:spcPct val="90000"/>
              </a:lnSpc>
            </a:pPr>
            <a:r>
              <a:rPr lang="en-US" b="1" dirty="0" smtClean="0"/>
              <a:t>Potential Outside Info triggered by the doc </a:t>
            </a:r>
            <a:r>
              <a:rPr lang="en-US" dirty="0" smtClean="0"/>
              <a:t>(i.e. the doc may help you remember other stuff)</a:t>
            </a:r>
          </a:p>
          <a:p>
            <a:pPr lvl="1">
              <a:lnSpc>
                <a:spcPct val="90000"/>
              </a:lnSpc>
            </a:pPr>
            <a:endParaRPr lang="en-US" dirty="0"/>
          </a:p>
        </p:txBody>
      </p:sp>
    </p:spTree>
    <p:extLst>
      <p:ext uri="{BB962C8B-B14F-4D97-AF65-F5344CB8AC3E}">
        <p14:creationId xmlns:p14="http://schemas.microsoft.com/office/powerpoint/2010/main" val="418343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9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495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9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08D30F-2545-4CAA-B13A-4F980BD293C9}" type="slidenum">
              <a:rPr lang="en-US"/>
              <a:pPr/>
              <a:t>11</a:t>
            </a:fld>
            <a:endParaRPr lang="en-US"/>
          </a:p>
        </p:txBody>
      </p:sp>
      <p:sp>
        <p:nvSpPr>
          <p:cNvPr id="149506" name="Rectangle 2"/>
          <p:cNvSpPr>
            <a:spLocks noGrp="1" noChangeArrowheads="1"/>
          </p:cNvSpPr>
          <p:nvPr>
            <p:ph type="title"/>
          </p:nvPr>
        </p:nvSpPr>
        <p:spPr>
          <a:xfrm>
            <a:off x="0" y="609600"/>
            <a:ext cx="9144000" cy="1143000"/>
          </a:xfrm>
          <a:solidFill>
            <a:srgbClr val="468E96"/>
          </a:solidFill>
        </p:spPr>
        <p:txBody>
          <a:bodyPr/>
          <a:lstStyle/>
          <a:p>
            <a:r>
              <a:rPr lang="en-US" b="1" dirty="0" smtClean="0"/>
              <a:t>Step 4 – Rough Outline.</a:t>
            </a:r>
            <a:endParaRPr lang="en-US" b="1" dirty="0"/>
          </a:p>
        </p:txBody>
      </p:sp>
      <p:sp>
        <p:nvSpPr>
          <p:cNvPr id="149507" name="Rectangle 3"/>
          <p:cNvSpPr>
            <a:spLocks noGrp="1" noChangeArrowheads="1"/>
          </p:cNvSpPr>
          <p:nvPr>
            <p:ph type="body" idx="1"/>
          </p:nvPr>
        </p:nvSpPr>
        <p:spPr>
          <a:xfrm>
            <a:off x="0" y="1981200"/>
            <a:ext cx="9144000" cy="4724400"/>
          </a:xfrm>
        </p:spPr>
        <p:txBody>
          <a:bodyPr/>
          <a:lstStyle/>
          <a:p>
            <a:pPr>
              <a:lnSpc>
                <a:spcPct val="90000"/>
              </a:lnSpc>
            </a:pPr>
            <a:r>
              <a:rPr lang="en-US" dirty="0" smtClean="0"/>
              <a:t>This is to be done within the first 15 minutes on test day.</a:t>
            </a:r>
          </a:p>
          <a:p>
            <a:pPr>
              <a:lnSpc>
                <a:spcPct val="90000"/>
              </a:lnSpc>
            </a:pPr>
            <a:r>
              <a:rPr lang="en-US" dirty="0" smtClean="0"/>
              <a:t>It is a quick outline that is not graded, and should consist of your own shorthand.</a:t>
            </a:r>
          </a:p>
          <a:p>
            <a:pPr>
              <a:lnSpc>
                <a:spcPct val="90000"/>
              </a:lnSpc>
            </a:pPr>
            <a:r>
              <a:rPr lang="en-US" dirty="0" smtClean="0"/>
              <a:t>It should provide a sketch of each paragraph – its purpose and/or main argument, the docs you will use, and the outside knowledge you will use</a:t>
            </a:r>
          </a:p>
          <a:p>
            <a:pPr marL="0" indent="0">
              <a:lnSpc>
                <a:spcPct val="90000"/>
              </a:lnSpc>
              <a:buNone/>
            </a:pPr>
            <a:endParaRPr lang="en-US" dirty="0" smtClean="0"/>
          </a:p>
          <a:p>
            <a:pPr lvl="1">
              <a:lnSpc>
                <a:spcPct val="90000"/>
              </a:lnSpc>
            </a:pPr>
            <a:endParaRPr lang="en-US" dirty="0"/>
          </a:p>
        </p:txBody>
      </p:sp>
    </p:spTree>
    <p:extLst>
      <p:ext uri="{BB962C8B-B14F-4D97-AF65-F5344CB8AC3E}">
        <p14:creationId xmlns:p14="http://schemas.microsoft.com/office/powerpoint/2010/main" val="201704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9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34F63A-7C1E-476F-8391-E6788FC59A5D}" type="slidenum">
              <a:rPr lang="en-US"/>
              <a:pPr/>
              <a:t>12</a:t>
            </a:fld>
            <a:endParaRPr lang="en-US"/>
          </a:p>
        </p:txBody>
      </p:sp>
      <p:sp>
        <p:nvSpPr>
          <p:cNvPr id="153602" name="Rectangle 2"/>
          <p:cNvSpPr>
            <a:spLocks noGrp="1" noChangeArrowheads="1"/>
          </p:cNvSpPr>
          <p:nvPr>
            <p:ph type="title"/>
          </p:nvPr>
        </p:nvSpPr>
        <p:spPr>
          <a:xfrm>
            <a:off x="0" y="609600"/>
            <a:ext cx="9144000" cy="1143000"/>
          </a:xfrm>
          <a:solidFill>
            <a:srgbClr val="468E96"/>
          </a:solidFill>
        </p:spPr>
        <p:txBody>
          <a:bodyPr/>
          <a:lstStyle/>
          <a:p>
            <a:r>
              <a:rPr lang="en-US" b="1" dirty="0"/>
              <a:t/>
            </a:r>
            <a:br>
              <a:rPr lang="en-US" b="1" dirty="0"/>
            </a:br>
            <a:r>
              <a:rPr lang="en-US" b="1" dirty="0" smtClean="0"/>
              <a:t/>
            </a:r>
            <a:br>
              <a:rPr lang="en-US" b="1" dirty="0" smtClean="0"/>
            </a:br>
            <a:r>
              <a:rPr lang="en-US" b="1" dirty="0" smtClean="0"/>
              <a:t>Step 5 – write the essay (finally!!) </a:t>
            </a:r>
            <a:br>
              <a:rPr lang="en-US" b="1" dirty="0" smtClean="0"/>
            </a:br>
            <a:r>
              <a:rPr lang="en-US" b="1" dirty="0" smtClean="0"/>
              <a:t/>
            </a:r>
            <a:br>
              <a:rPr lang="en-US" b="1" dirty="0" smtClean="0"/>
            </a:br>
            <a:r>
              <a:rPr lang="en-US" b="1" dirty="0" smtClean="0"/>
              <a:t>The </a:t>
            </a:r>
            <a:r>
              <a:rPr lang="en-US" b="1" dirty="0"/>
              <a:t>First Paragraph</a:t>
            </a:r>
          </a:p>
        </p:txBody>
      </p:sp>
      <p:sp>
        <p:nvSpPr>
          <p:cNvPr id="153603" name="Rectangle 3"/>
          <p:cNvSpPr>
            <a:spLocks noGrp="1" noChangeArrowheads="1"/>
          </p:cNvSpPr>
          <p:nvPr>
            <p:ph type="body" idx="1"/>
          </p:nvPr>
        </p:nvSpPr>
        <p:spPr>
          <a:xfrm>
            <a:off x="676688" y="2819400"/>
            <a:ext cx="7772400" cy="3886200"/>
          </a:xfrm>
        </p:spPr>
        <p:txBody>
          <a:bodyPr/>
          <a:lstStyle/>
          <a:p>
            <a:pPr>
              <a:spcBef>
                <a:spcPct val="0"/>
              </a:spcBef>
            </a:pPr>
            <a:r>
              <a:rPr lang="en-US" dirty="0" smtClean="0"/>
              <a:t>Make </a:t>
            </a:r>
            <a:r>
              <a:rPr lang="en-US" dirty="0"/>
              <a:t>a strong first impression</a:t>
            </a:r>
          </a:p>
          <a:p>
            <a:pPr>
              <a:spcBef>
                <a:spcPct val="0"/>
              </a:spcBef>
            </a:pPr>
            <a:r>
              <a:rPr lang="en-US" dirty="0" smtClean="0"/>
              <a:t>The </a:t>
            </a:r>
            <a:r>
              <a:rPr lang="en-US" dirty="0"/>
              <a:t>reader should know your position on the question unequivocally after the first </a:t>
            </a:r>
            <a:r>
              <a:rPr lang="en-US" dirty="0" smtClean="0"/>
              <a:t>paragraph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BFCE8D-8946-4640-8429-BF5E65C59421}" type="slidenum">
              <a:rPr lang="en-US"/>
              <a:pPr/>
              <a:t>13</a:t>
            </a:fld>
            <a:endParaRPr lang="en-US"/>
          </a:p>
        </p:txBody>
      </p:sp>
      <p:sp>
        <p:nvSpPr>
          <p:cNvPr id="160770" name="Rectangle 2"/>
          <p:cNvSpPr>
            <a:spLocks noGrp="1" noChangeArrowheads="1"/>
          </p:cNvSpPr>
          <p:nvPr>
            <p:ph type="title"/>
          </p:nvPr>
        </p:nvSpPr>
        <p:spPr>
          <a:xfrm>
            <a:off x="685800" y="685800"/>
            <a:ext cx="7772400" cy="1371600"/>
          </a:xfrm>
          <a:solidFill>
            <a:srgbClr val="468E96"/>
          </a:solidFill>
        </p:spPr>
        <p:txBody>
          <a:bodyPr/>
          <a:lstStyle/>
          <a:p>
            <a:r>
              <a:rPr lang="en-US" b="1"/>
              <a:t>The Body of the Essay (continued)</a:t>
            </a:r>
          </a:p>
        </p:txBody>
      </p:sp>
      <p:sp>
        <p:nvSpPr>
          <p:cNvPr id="160771" name="Rectangle 3"/>
          <p:cNvSpPr>
            <a:spLocks noGrp="1" noChangeArrowheads="1"/>
          </p:cNvSpPr>
          <p:nvPr>
            <p:ph type="body" idx="1"/>
          </p:nvPr>
        </p:nvSpPr>
        <p:spPr>
          <a:xfrm>
            <a:off x="685800" y="2362200"/>
            <a:ext cx="7772400" cy="3733800"/>
          </a:xfrm>
        </p:spPr>
        <p:txBody>
          <a:bodyPr/>
          <a:lstStyle/>
          <a:p>
            <a:pPr>
              <a:spcBef>
                <a:spcPct val="0"/>
              </a:spcBef>
            </a:pPr>
            <a:r>
              <a:rPr lang="en-US" dirty="0"/>
              <a:t>Stick to the </a:t>
            </a:r>
            <a:r>
              <a:rPr lang="en-US" dirty="0" smtClean="0"/>
              <a:t>facts</a:t>
            </a:r>
            <a:endParaRPr lang="en-US" dirty="0"/>
          </a:p>
          <a:p>
            <a:pPr>
              <a:spcBef>
                <a:spcPct val="0"/>
              </a:spcBef>
            </a:pPr>
            <a:r>
              <a:rPr lang="en-US" dirty="0"/>
              <a:t>Make sure that each point you make supports your </a:t>
            </a:r>
            <a:r>
              <a:rPr lang="en-US" dirty="0" smtClean="0"/>
              <a:t>thesis and is substantiated by historical evidence.</a:t>
            </a:r>
            <a:endParaRPr lang="en-US" dirty="0"/>
          </a:p>
          <a:p>
            <a:pPr>
              <a:spcBef>
                <a:spcPct val="0"/>
              </a:spcBef>
            </a:pPr>
            <a:r>
              <a:rPr lang="en-US" dirty="0"/>
              <a:t>Include outside information</a:t>
            </a:r>
          </a:p>
          <a:p>
            <a:pPr>
              <a:spcBef>
                <a:spcPct val="0"/>
              </a:spcBef>
            </a:pPr>
            <a:r>
              <a:rPr lang="en-US" dirty="0"/>
              <a:t>Cite a </a:t>
            </a:r>
            <a:r>
              <a:rPr lang="en-US" dirty="0" smtClean="0"/>
              <a:t>majority, MAYBE ALL, </a:t>
            </a:r>
            <a:r>
              <a:rPr lang="en-US" dirty="0"/>
              <a:t>of the documents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0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0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0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0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787ECE-AB4A-41AD-8F74-C5D88AFC2790}" type="slidenum">
              <a:rPr lang="en-US"/>
              <a:pPr/>
              <a:t>14</a:t>
            </a:fld>
            <a:endParaRPr lang="en-US"/>
          </a:p>
        </p:txBody>
      </p:sp>
      <p:sp>
        <p:nvSpPr>
          <p:cNvPr id="107524" name="Rectangle 4"/>
          <p:cNvSpPr>
            <a:spLocks noGrp="1" noChangeArrowheads="1"/>
          </p:cNvSpPr>
          <p:nvPr>
            <p:ph type="title"/>
          </p:nvPr>
        </p:nvSpPr>
        <p:spPr>
          <a:xfrm>
            <a:off x="152400" y="609600"/>
            <a:ext cx="8915400" cy="762000"/>
          </a:xfrm>
          <a:solidFill>
            <a:srgbClr val="468E96"/>
          </a:solidFill>
        </p:spPr>
        <p:txBody>
          <a:bodyPr/>
          <a:lstStyle/>
          <a:p>
            <a:r>
              <a:rPr lang="en-US" b="1"/>
              <a:t>Prompt Analysis Format: Summary</a:t>
            </a:r>
          </a:p>
        </p:txBody>
      </p:sp>
      <p:sp>
        <p:nvSpPr>
          <p:cNvPr id="107525" name="Rectangle 5"/>
          <p:cNvSpPr>
            <a:spLocks noGrp="1" noChangeArrowheads="1"/>
          </p:cNvSpPr>
          <p:nvPr>
            <p:ph type="body" idx="1"/>
          </p:nvPr>
        </p:nvSpPr>
        <p:spPr>
          <a:xfrm>
            <a:off x="0" y="1752600"/>
            <a:ext cx="9067800" cy="3657600"/>
          </a:xfrm>
        </p:spPr>
        <p:txBody>
          <a:bodyPr/>
          <a:lstStyle/>
          <a:p>
            <a:pPr marL="338138" indent="-338138">
              <a:spcBef>
                <a:spcPct val="0"/>
              </a:spcBef>
              <a:buFontTx/>
              <a:buAutoNum type="arabicPeriod"/>
            </a:pPr>
            <a:r>
              <a:rPr lang="en-US" sz="3600" dirty="0" smtClean="0"/>
              <a:t>Attack the </a:t>
            </a:r>
            <a:r>
              <a:rPr lang="en-US" sz="3600" b="1" dirty="0" smtClean="0"/>
              <a:t>PROMPT</a:t>
            </a:r>
          </a:p>
          <a:p>
            <a:pPr marL="338138" indent="-338138">
              <a:spcBef>
                <a:spcPct val="0"/>
              </a:spcBef>
              <a:buFontTx/>
              <a:buAutoNum type="arabicPeriod"/>
            </a:pPr>
            <a:r>
              <a:rPr lang="en-US" sz="3600" dirty="0" smtClean="0"/>
              <a:t>Write tentative </a:t>
            </a:r>
            <a:r>
              <a:rPr lang="en-US" sz="3600" b="1" dirty="0" smtClean="0"/>
              <a:t>THESIS</a:t>
            </a:r>
          </a:p>
          <a:p>
            <a:pPr marL="338138" indent="-338138">
              <a:spcBef>
                <a:spcPct val="0"/>
              </a:spcBef>
              <a:buFontTx/>
              <a:buAutoNum type="arabicPeriod"/>
            </a:pPr>
            <a:r>
              <a:rPr lang="en-US" sz="3600" dirty="0" smtClean="0"/>
              <a:t>Analyze </a:t>
            </a:r>
            <a:r>
              <a:rPr lang="en-US" sz="3600" b="1" dirty="0" smtClean="0"/>
              <a:t>DOCS</a:t>
            </a:r>
          </a:p>
          <a:p>
            <a:pPr marL="338138" indent="-338138">
              <a:spcBef>
                <a:spcPct val="0"/>
              </a:spcBef>
              <a:buFontTx/>
              <a:buAutoNum type="arabicPeriod"/>
            </a:pPr>
            <a:r>
              <a:rPr lang="en-US" sz="3600" dirty="0" smtClean="0"/>
              <a:t>Write rough and quick </a:t>
            </a:r>
            <a:r>
              <a:rPr lang="en-US" sz="3600" b="1" dirty="0" smtClean="0"/>
              <a:t>OUTLINE</a:t>
            </a:r>
          </a:p>
          <a:p>
            <a:pPr marL="338138" indent="-338138">
              <a:spcBef>
                <a:spcPct val="0"/>
              </a:spcBef>
              <a:buFontTx/>
              <a:buAutoNum type="arabicPeriod"/>
            </a:pPr>
            <a:r>
              <a:rPr lang="en-US" sz="3600" dirty="0" smtClean="0"/>
              <a:t>Write the </a:t>
            </a:r>
            <a:r>
              <a:rPr lang="en-US" sz="3600" b="1" dirty="0" smtClean="0"/>
              <a:t>DBQ</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5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75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C2FCA8-2408-47D2-9ADC-E5A9BB6DCCD8}" type="slidenum">
              <a:rPr lang="en-US"/>
              <a:pPr/>
              <a:t>15</a:t>
            </a:fld>
            <a:endParaRPr lang="en-US"/>
          </a:p>
        </p:txBody>
      </p:sp>
      <p:sp>
        <p:nvSpPr>
          <p:cNvPr id="163842" name="Rectangle 2"/>
          <p:cNvSpPr>
            <a:spLocks noGrp="1" noChangeArrowheads="1"/>
          </p:cNvSpPr>
          <p:nvPr>
            <p:ph type="title"/>
          </p:nvPr>
        </p:nvSpPr>
        <p:spPr>
          <a:solidFill>
            <a:srgbClr val="468E96"/>
          </a:solidFill>
        </p:spPr>
        <p:txBody>
          <a:bodyPr/>
          <a:lstStyle/>
          <a:p>
            <a:r>
              <a:rPr lang="en-US" b="1"/>
              <a:t>DBQ Facts &amp; Tips</a:t>
            </a:r>
          </a:p>
        </p:txBody>
      </p:sp>
      <p:sp>
        <p:nvSpPr>
          <p:cNvPr id="163843" name="Rectangle 3"/>
          <p:cNvSpPr>
            <a:spLocks noGrp="1" noChangeArrowheads="1"/>
          </p:cNvSpPr>
          <p:nvPr>
            <p:ph type="body" idx="1"/>
          </p:nvPr>
        </p:nvSpPr>
        <p:spPr>
          <a:xfrm>
            <a:off x="685800" y="1828800"/>
            <a:ext cx="7772400" cy="4114800"/>
          </a:xfrm>
        </p:spPr>
        <p:txBody>
          <a:bodyPr/>
          <a:lstStyle/>
          <a:p>
            <a:pPr>
              <a:lnSpc>
                <a:spcPct val="90000"/>
              </a:lnSpc>
            </a:pPr>
            <a:r>
              <a:rPr lang="en-US" dirty="0"/>
              <a:t>S</a:t>
            </a:r>
            <a:r>
              <a:rPr lang="en-US" dirty="0" smtClean="0"/>
              <a:t>ynthesize </a:t>
            </a:r>
            <a:r>
              <a:rPr lang="en-US" dirty="0"/>
              <a:t>the information that is in the documents rather than </a:t>
            </a:r>
            <a:r>
              <a:rPr lang="en-US" dirty="0" smtClean="0"/>
              <a:t>paraphrasing </a:t>
            </a:r>
            <a:r>
              <a:rPr lang="en-US" dirty="0"/>
              <a:t>or quoting the documents.  </a:t>
            </a:r>
            <a:endParaRPr lang="en-US" dirty="0" smtClean="0"/>
          </a:p>
          <a:p>
            <a:pPr>
              <a:lnSpc>
                <a:spcPct val="90000"/>
              </a:lnSpc>
            </a:pPr>
            <a:r>
              <a:rPr lang="en-US" dirty="0" smtClean="0"/>
              <a:t>In other words, use </a:t>
            </a:r>
            <a:r>
              <a:rPr lang="en-US" dirty="0"/>
              <a:t>the main idea of </a:t>
            </a:r>
            <a:r>
              <a:rPr lang="en-US" dirty="0" smtClean="0"/>
              <a:t>any document </a:t>
            </a:r>
            <a:r>
              <a:rPr lang="en-US" dirty="0"/>
              <a:t>to support </a:t>
            </a:r>
            <a:r>
              <a:rPr lang="en-US" dirty="0" smtClean="0"/>
              <a:t>your thesis, don’t rely too heavily on quoting it.  (perhaps use excerpts that are within YOUR text.</a:t>
            </a:r>
          </a:p>
          <a:p>
            <a:pPr>
              <a:lnSpc>
                <a:spcPct val="90000"/>
              </a:lnSpc>
            </a:pPr>
            <a:r>
              <a:rPr lang="en-US" dirty="0" smtClean="0"/>
              <a:t>Documents </a:t>
            </a:r>
            <a:r>
              <a:rPr lang="en-US" dirty="0"/>
              <a:t>are meant to trigger recollection of relevant </a:t>
            </a:r>
            <a:r>
              <a:rPr lang="en-US" dirty="0" smtClean="0"/>
              <a:t>outside </a:t>
            </a:r>
            <a:r>
              <a:rPr lang="en-US" dirty="0"/>
              <a:t>information to include in </a:t>
            </a:r>
            <a:r>
              <a:rPr lang="en-US" dirty="0" smtClean="0"/>
              <a:t>your responses.</a:t>
            </a:r>
            <a:endParaRPr lang="en-US" dirty="0"/>
          </a:p>
        </p:txBody>
      </p:sp>
    </p:spTree>
    <p:extLst>
      <p:ext uri="{BB962C8B-B14F-4D97-AF65-F5344CB8AC3E}">
        <p14:creationId xmlns:p14="http://schemas.microsoft.com/office/powerpoint/2010/main" val="155901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C2FCA8-2408-47D2-9ADC-E5A9BB6DCCD8}" type="slidenum">
              <a:rPr lang="en-US"/>
              <a:pPr/>
              <a:t>16</a:t>
            </a:fld>
            <a:endParaRPr lang="en-US"/>
          </a:p>
        </p:txBody>
      </p:sp>
      <p:sp>
        <p:nvSpPr>
          <p:cNvPr id="163842" name="Rectangle 2"/>
          <p:cNvSpPr>
            <a:spLocks noGrp="1" noChangeArrowheads="1"/>
          </p:cNvSpPr>
          <p:nvPr>
            <p:ph type="title"/>
          </p:nvPr>
        </p:nvSpPr>
        <p:spPr>
          <a:solidFill>
            <a:srgbClr val="468E96"/>
          </a:solidFill>
        </p:spPr>
        <p:txBody>
          <a:bodyPr/>
          <a:lstStyle/>
          <a:p>
            <a:r>
              <a:rPr lang="en-US" b="1"/>
              <a:t>DBQ Facts &amp; Tips</a:t>
            </a:r>
          </a:p>
        </p:txBody>
      </p:sp>
      <p:sp>
        <p:nvSpPr>
          <p:cNvPr id="163843" name="Rectangle 3"/>
          <p:cNvSpPr>
            <a:spLocks noGrp="1" noChangeArrowheads="1"/>
          </p:cNvSpPr>
          <p:nvPr>
            <p:ph type="body" idx="1"/>
          </p:nvPr>
        </p:nvSpPr>
        <p:spPr>
          <a:xfrm>
            <a:off x="685800" y="1828800"/>
            <a:ext cx="7772400" cy="4724400"/>
          </a:xfrm>
        </p:spPr>
        <p:txBody>
          <a:bodyPr/>
          <a:lstStyle/>
          <a:p>
            <a:pPr>
              <a:lnSpc>
                <a:spcPct val="90000"/>
              </a:lnSpc>
            </a:pPr>
            <a:r>
              <a:rPr lang="en-US" sz="2800" dirty="0" smtClean="0"/>
              <a:t>Be prepared to write a “concession paragraph” just before the conclusion.  A concession paragraph acknowledges challenges and conflicts to your thesis.  Although this paragraph should never REPUDIATE (i.e. negate) your thesis, its inclusion in your essay demonstrates that you are attuned to the complexity and controversy that may surround the issues in your answer.</a:t>
            </a:r>
            <a:endParaRPr lang="en-US" sz="2800" dirty="0"/>
          </a:p>
          <a:p>
            <a:pPr>
              <a:lnSpc>
                <a:spcPct val="90000"/>
              </a:lnSpc>
            </a:pPr>
            <a:endParaRPr lang="en-US" sz="2800" dirty="0" smtClean="0"/>
          </a:p>
        </p:txBody>
      </p:sp>
    </p:spTree>
    <p:extLst>
      <p:ext uri="{BB962C8B-B14F-4D97-AF65-F5344CB8AC3E}">
        <p14:creationId xmlns:p14="http://schemas.microsoft.com/office/powerpoint/2010/main" val="407724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B0AA29-98D7-4E95-BA04-82CCB2D2A37B}" type="slidenum">
              <a:rPr lang="en-US"/>
              <a:pPr/>
              <a:t>17</a:t>
            </a:fld>
            <a:endParaRPr lang="en-US"/>
          </a:p>
        </p:txBody>
      </p:sp>
      <p:sp>
        <p:nvSpPr>
          <p:cNvPr id="103428" name="Rectangle 4"/>
          <p:cNvSpPr>
            <a:spLocks noGrp="1" noChangeArrowheads="1"/>
          </p:cNvSpPr>
          <p:nvPr>
            <p:ph type="title"/>
          </p:nvPr>
        </p:nvSpPr>
        <p:spPr>
          <a:xfrm>
            <a:off x="685800" y="609600"/>
            <a:ext cx="7772400" cy="1295400"/>
          </a:xfrm>
          <a:solidFill>
            <a:srgbClr val="468E96"/>
          </a:solidFill>
        </p:spPr>
        <p:txBody>
          <a:bodyPr/>
          <a:lstStyle/>
          <a:p>
            <a:r>
              <a:rPr lang="en-US" b="1" dirty="0" smtClean="0"/>
              <a:t>Revisit </a:t>
            </a:r>
            <a:r>
              <a:rPr lang="en-US" b="1" dirty="0"/>
              <a:t>your </a:t>
            </a:r>
            <a:r>
              <a:rPr lang="en-US" b="1" dirty="0" smtClean="0"/>
              <a:t>THESIS and Start your Intro</a:t>
            </a:r>
            <a:endParaRPr lang="en-US" b="1" dirty="0"/>
          </a:p>
        </p:txBody>
      </p:sp>
      <p:sp>
        <p:nvSpPr>
          <p:cNvPr id="103430" name="Rectangle 6"/>
          <p:cNvSpPr>
            <a:spLocks noChangeArrowheads="1"/>
          </p:cNvSpPr>
          <p:nvPr/>
        </p:nvSpPr>
        <p:spPr bwMode="auto">
          <a:xfrm>
            <a:off x="762000" y="2133600"/>
            <a:ext cx="7620000" cy="2667000"/>
          </a:xfrm>
          <a:prstGeom prst="rect">
            <a:avLst/>
          </a:prstGeom>
          <a:noFill/>
          <a:ln w="9525">
            <a:noFill/>
            <a:miter lim="800000"/>
            <a:headEnd/>
            <a:tailEnd/>
          </a:ln>
          <a:effectLst/>
        </p:spPr>
        <p:txBody>
          <a:bodyPr/>
          <a:lstStyle/>
          <a:p>
            <a:pPr>
              <a:spcBef>
                <a:spcPct val="20000"/>
              </a:spcBef>
            </a:pPr>
            <a:endParaRPr lang="en-US" sz="3200" dirty="0"/>
          </a:p>
        </p:txBody>
      </p:sp>
      <p:pic>
        <p:nvPicPr>
          <p:cNvPr id="1026" name="Picture 2" descr="C:\Users\Patrick O'Brien\Downloads\Snip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6048375"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172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99F0915-97EA-4965-A522-4ED9523F8779}" type="slidenum">
              <a:rPr lang="en-US"/>
              <a:pPr/>
              <a:t>18</a:t>
            </a:fld>
            <a:endParaRPr lang="en-US"/>
          </a:p>
        </p:txBody>
      </p:sp>
      <p:sp>
        <p:nvSpPr>
          <p:cNvPr id="117762" name="Rectangle 2"/>
          <p:cNvSpPr>
            <a:spLocks noGrp="1" noChangeArrowheads="1"/>
          </p:cNvSpPr>
          <p:nvPr>
            <p:ph type="title"/>
          </p:nvPr>
        </p:nvSpPr>
        <p:spPr>
          <a:xfrm>
            <a:off x="685800" y="2286000"/>
            <a:ext cx="7772400" cy="1143000"/>
          </a:xfrm>
          <a:solidFill>
            <a:srgbClr val="7D7DA9"/>
          </a:solidFill>
        </p:spPr>
        <p:txBody>
          <a:bodyPr/>
          <a:lstStyle/>
          <a:p>
            <a:r>
              <a:rPr lang="en-US" b="1"/>
              <a:t>DBQ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4FB784-B618-4E36-B379-56A5EACC9893}" type="slidenum">
              <a:rPr lang="en-US"/>
              <a:pPr/>
              <a:t>19</a:t>
            </a:fld>
            <a:endParaRPr lang="en-US"/>
          </a:p>
        </p:txBody>
      </p:sp>
      <p:sp>
        <p:nvSpPr>
          <p:cNvPr id="73731" name="Rectangle 3"/>
          <p:cNvSpPr>
            <a:spLocks noGrp="1" noChangeArrowheads="1"/>
          </p:cNvSpPr>
          <p:nvPr>
            <p:ph type="body" idx="1"/>
          </p:nvPr>
        </p:nvSpPr>
        <p:spPr>
          <a:xfrm>
            <a:off x="685800" y="1981200"/>
            <a:ext cx="7772400" cy="3200400"/>
          </a:xfrm>
        </p:spPr>
        <p:txBody>
          <a:bodyPr/>
          <a:lstStyle/>
          <a:p>
            <a:pPr marL="0" indent="0" algn="ctr">
              <a:spcBef>
                <a:spcPct val="0"/>
              </a:spcBef>
              <a:buFontTx/>
              <a:buNone/>
            </a:pPr>
            <a:r>
              <a:rPr lang="en-US" sz="4400" dirty="0"/>
              <a:t>“The Constitution represents the subversion of the Revolution.”  Assess the validity of the statement.</a:t>
            </a:r>
          </a:p>
        </p:txBody>
      </p:sp>
      <p:sp>
        <p:nvSpPr>
          <p:cNvPr id="73732" name="Rectangle 4"/>
          <p:cNvSpPr>
            <a:spLocks noGrp="1" noChangeArrowheads="1"/>
          </p:cNvSpPr>
          <p:nvPr>
            <p:ph type="title"/>
          </p:nvPr>
        </p:nvSpPr>
        <p:spPr>
          <a:xfrm>
            <a:off x="228600" y="228600"/>
            <a:ext cx="3657600" cy="685800"/>
          </a:xfrm>
          <a:solidFill>
            <a:srgbClr val="468E96"/>
          </a:solidFill>
          <a:ln/>
        </p:spPr>
        <p:txBody>
          <a:bodyPr/>
          <a:lstStyle/>
          <a:p>
            <a:r>
              <a:rPr lang="en-US" b="1"/>
              <a:t>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864FA3-2098-41BF-83D3-037C107D2E03}" type="slidenum">
              <a:rPr lang="en-US"/>
              <a:pPr/>
              <a:t>2</a:t>
            </a:fld>
            <a:endParaRPr lang="en-US"/>
          </a:p>
        </p:txBody>
      </p:sp>
      <p:sp>
        <p:nvSpPr>
          <p:cNvPr id="130050" name="Rectangle 2"/>
          <p:cNvSpPr>
            <a:spLocks noGrp="1" noChangeArrowheads="1"/>
          </p:cNvSpPr>
          <p:nvPr>
            <p:ph type="title"/>
          </p:nvPr>
        </p:nvSpPr>
        <p:spPr>
          <a:solidFill>
            <a:srgbClr val="468E96"/>
          </a:solidFill>
        </p:spPr>
        <p:txBody>
          <a:bodyPr/>
          <a:lstStyle/>
          <a:p>
            <a:r>
              <a:rPr lang="en-US" b="1"/>
              <a:t>What Is a DBQ?</a:t>
            </a:r>
          </a:p>
        </p:txBody>
      </p:sp>
      <p:sp>
        <p:nvSpPr>
          <p:cNvPr id="130051" name="Rectangle 3"/>
          <p:cNvSpPr>
            <a:spLocks noGrp="1" noChangeArrowheads="1"/>
          </p:cNvSpPr>
          <p:nvPr>
            <p:ph type="body" idx="1"/>
          </p:nvPr>
        </p:nvSpPr>
        <p:spPr/>
        <p:txBody>
          <a:bodyPr/>
          <a:lstStyle/>
          <a:p>
            <a:pPr>
              <a:lnSpc>
                <a:spcPct val="90000"/>
              </a:lnSpc>
            </a:pPr>
            <a:r>
              <a:rPr lang="en-US" dirty="0"/>
              <a:t>An essay question that asks you to take a position on an issue that has several possible answers</a:t>
            </a:r>
          </a:p>
          <a:p>
            <a:pPr>
              <a:lnSpc>
                <a:spcPct val="90000"/>
              </a:lnSpc>
            </a:pPr>
            <a:r>
              <a:rPr lang="en-US" dirty="0"/>
              <a:t>No “right” or “correct” response</a:t>
            </a:r>
          </a:p>
          <a:p>
            <a:pPr>
              <a:lnSpc>
                <a:spcPct val="90000"/>
              </a:lnSpc>
            </a:pPr>
            <a:r>
              <a:rPr lang="en-US" dirty="0"/>
              <a:t>You must craft a thesis based on your own knowledge and your interpretation of the evidence presented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F3084A1E-6561-4A76-A666-1696C14905EB}" type="slidenum">
              <a:rPr lang="en-US"/>
              <a:pPr/>
              <a:t>20</a:t>
            </a:fld>
            <a:endParaRPr lang="en-US"/>
          </a:p>
        </p:txBody>
      </p:sp>
      <p:graphicFrame>
        <p:nvGraphicFramePr>
          <p:cNvPr id="175125" name="Group 21"/>
          <p:cNvGraphicFramePr>
            <a:graphicFrameLocks noGrp="1"/>
          </p:cNvGraphicFramePr>
          <p:nvPr>
            <p:ph type="tbl" idx="1"/>
            <p:extLst>
              <p:ext uri="{D42A27DB-BD31-4B8C-83A1-F6EECF244321}">
                <p14:modId xmlns:p14="http://schemas.microsoft.com/office/powerpoint/2010/main" val="1768842575"/>
              </p:ext>
            </p:extLst>
          </p:nvPr>
        </p:nvGraphicFramePr>
        <p:xfrm>
          <a:off x="685800" y="304800"/>
          <a:ext cx="4876800" cy="6183313"/>
        </p:xfrm>
        <a:graphic>
          <a:graphicData uri="http://schemas.openxmlformats.org/drawingml/2006/table">
            <a:tbl>
              <a:tblPr/>
              <a:tblGrid>
                <a:gridCol w="4876800"/>
              </a:tblGrid>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charset="0"/>
                        </a:rPr>
                        <a:t>Goals/Values of Rev.</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3238">
                <a:tc>
                  <a:txBody>
                    <a:bodyPr/>
                    <a:lstStyle/>
                    <a:p>
                      <a:pPr marL="230188" marR="0" lvl="0" indent="-230188" algn="l"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5126" name="Text Box 22"/>
          <p:cNvSpPr txBox="1">
            <a:spLocks noChangeArrowheads="1"/>
          </p:cNvSpPr>
          <p:nvPr/>
        </p:nvSpPr>
        <p:spPr bwMode="auto">
          <a:xfrm>
            <a:off x="685800" y="904875"/>
            <a:ext cx="4724400" cy="5558445"/>
          </a:xfrm>
          <a:prstGeom prst="rect">
            <a:avLst/>
          </a:prstGeom>
          <a:noFill/>
          <a:ln w="9525">
            <a:noFill/>
            <a:miter lim="800000"/>
            <a:headEnd/>
            <a:tailEnd/>
          </a:ln>
          <a:effectLst/>
        </p:spPr>
        <p:txBody>
          <a:bodyPr wrap="square">
            <a:spAutoFit/>
          </a:bodyPr>
          <a:lstStyle/>
          <a:p>
            <a:pPr marL="457200" lvl="0" indent="-457200">
              <a:buFont typeface="+mj-lt"/>
              <a:buAutoNum type="arabicPeriod"/>
            </a:pPr>
            <a:r>
              <a:rPr lang="en-US" dirty="0"/>
              <a:t>republicanism:  people are virtuous; England is corrupt; gov’t doesn’t need to be strong and </a:t>
            </a:r>
            <a:r>
              <a:rPr lang="en-US" dirty="0" smtClean="0"/>
              <a:t>centralized</a:t>
            </a:r>
          </a:p>
          <a:p>
            <a:pPr marL="457200" lvl="0" indent="-457200">
              <a:buFont typeface="+mj-lt"/>
              <a:buAutoNum type="arabicPeriod"/>
            </a:pPr>
            <a:r>
              <a:rPr lang="en-US" dirty="0" smtClean="0"/>
              <a:t>consent </a:t>
            </a:r>
            <a:r>
              <a:rPr lang="en-US" dirty="0"/>
              <a:t>of the governed; no taxation w/o </a:t>
            </a:r>
            <a:r>
              <a:rPr lang="en-US" dirty="0" smtClean="0"/>
              <a:t>representation</a:t>
            </a:r>
          </a:p>
          <a:p>
            <a:pPr marL="457200" lvl="0" indent="-457200">
              <a:buFont typeface="+mj-lt"/>
              <a:buAutoNum type="arabicPeriod"/>
            </a:pPr>
            <a:r>
              <a:rPr lang="en-US" dirty="0" smtClean="0"/>
              <a:t>all </a:t>
            </a:r>
            <a:r>
              <a:rPr lang="en-US" dirty="0"/>
              <a:t>men are created equal (equality of </a:t>
            </a:r>
            <a:r>
              <a:rPr lang="en-US" dirty="0" smtClean="0"/>
              <a:t>opportunity)</a:t>
            </a:r>
          </a:p>
          <a:p>
            <a:pPr marL="457200" lvl="0" indent="-457200">
              <a:buFont typeface="+mj-lt"/>
              <a:buAutoNum type="arabicPeriod"/>
            </a:pPr>
            <a:r>
              <a:rPr lang="en-US" dirty="0" smtClean="0"/>
              <a:t>unalienable </a:t>
            </a:r>
            <a:r>
              <a:rPr lang="en-US" dirty="0"/>
              <a:t>rights:  life, liberty, </a:t>
            </a:r>
            <a:r>
              <a:rPr lang="en-US" dirty="0" smtClean="0"/>
              <a:t>property</a:t>
            </a:r>
          </a:p>
          <a:p>
            <a:pPr marL="457200" lvl="0" indent="-457200">
              <a:buFont typeface="+mj-lt"/>
              <a:buAutoNum type="arabicPeriod"/>
            </a:pPr>
            <a:r>
              <a:rPr lang="en-US" dirty="0" smtClean="0"/>
              <a:t>grievances </a:t>
            </a:r>
            <a:r>
              <a:rPr lang="en-US" dirty="0"/>
              <a:t>(taxation, standing </a:t>
            </a:r>
            <a:r>
              <a:rPr lang="en-US" dirty="0" smtClean="0"/>
              <a:t>army)</a:t>
            </a:r>
          </a:p>
          <a:p>
            <a:pPr marL="457200" lvl="0" indent="-457200">
              <a:buFont typeface="+mj-lt"/>
              <a:buAutoNum type="arabicPeriod"/>
            </a:pPr>
            <a:r>
              <a:rPr lang="en-US" dirty="0" smtClean="0"/>
              <a:t>protect </a:t>
            </a:r>
            <a:r>
              <a:rPr lang="en-US" dirty="0"/>
              <a:t>economic </a:t>
            </a:r>
            <a:r>
              <a:rPr lang="en-US" dirty="0" smtClean="0"/>
              <a:t>interests (property)</a:t>
            </a:r>
            <a:endParaRPr lang="en-US" dirty="0"/>
          </a:p>
          <a:p>
            <a:pPr marL="230188" indent="-230188">
              <a:lnSpc>
                <a:spcPct val="80000"/>
              </a:lnSpc>
              <a:buFontTx/>
              <a:buChar char="•"/>
            </a:pPr>
            <a:endParaRPr lang="en-US" dirty="0"/>
          </a:p>
        </p:txBody>
      </p:sp>
      <p:sp>
        <p:nvSpPr>
          <p:cNvPr id="175127" name="Rectangle 23"/>
          <p:cNvSpPr>
            <a:spLocks noChangeArrowheads="1"/>
          </p:cNvSpPr>
          <p:nvPr/>
        </p:nvSpPr>
        <p:spPr bwMode="auto">
          <a:xfrm>
            <a:off x="5715000" y="1447800"/>
            <a:ext cx="3276600" cy="3352800"/>
          </a:xfrm>
          <a:prstGeom prst="rect">
            <a:avLst/>
          </a:prstGeom>
          <a:solidFill>
            <a:srgbClr val="468E96"/>
          </a:solidFill>
          <a:ln w="9525">
            <a:noFill/>
            <a:miter lim="800000"/>
            <a:headEnd/>
            <a:tailEnd/>
          </a:ln>
          <a:effectLst/>
        </p:spPr>
        <p:txBody>
          <a:bodyPr anchor="ctr"/>
          <a:lstStyle/>
          <a:p>
            <a:pPr algn="ctr"/>
            <a:r>
              <a:rPr lang="en-US" sz="4400" dirty="0" smtClean="0">
                <a:solidFill>
                  <a:schemeClr val="tx2"/>
                </a:solidFill>
              </a:rPr>
              <a:t>Outside Knowledge</a:t>
            </a:r>
            <a:endParaRPr lang="en-US" sz="44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2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8C91D7E-171F-4671-B49B-F0DC64BCE797}" type="slidenum">
              <a:rPr lang="en-US"/>
              <a:pPr/>
              <a:t>21</a:t>
            </a:fld>
            <a:endParaRPr lang="en-US"/>
          </a:p>
        </p:txBody>
      </p:sp>
      <p:graphicFrame>
        <p:nvGraphicFramePr>
          <p:cNvPr id="177155" name="Group 3"/>
          <p:cNvGraphicFramePr>
            <a:graphicFrameLocks noGrp="1"/>
          </p:cNvGraphicFramePr>
          <p:nvPr>
            <p:ph type="tbl" idx="1"/>
            <p:extLst>
              <p:ext uri="{D42A27DB-BD31-4B8C-83A1-F6EECF244321}">
                <p14:modId xmlns:p14="http://schemas.microsoft.com/office/powerpoint/2010/main" val="664210667"/>
              </p:ext>
            </p:extLst>
          </p:nvPr>
        </p:nvGraphicFramePr>
        <p:xfrm>
          <a:off x="457200" y="304800"/>
          <a:ext cx="6019800" cy="6183313"/>
        </p:xfrm>
        <a:graphic>
          <a:graphicData uri="http://schemas.openxmlformats.org/drawingml/2006/table">
            <a:tbl>
              <a:tblPr/>
              <a:tblGrid>
                <a:gridCol w="6019800"/>
              </a:tblGrid>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charset="0"/>
                        </a:rPr>
                        <a:t>Yes Const. subverts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3238">
                <a:tc>
                  <a:txBody>
                    <a:bodyPr/>
                    <a:lstStyle/>
                    <a:p>
                      <a:pPr marL="0" marR="0" lvl="0" indent="0" algn="l" defTabSz="914400" rtl="0" eaLnBrk="1" fontAlgn="base" latinLnBrk="0" hangingPunct="1">
                        <a:lnSpc>
                          <a:spcPct val="80000"/>
                        </a:lnSpc>
                        <a:spcBef>
                          <a:spcPct val="0"/>
                        </a:spcBef>
                        <a:spcAft>
                          <a:spcPct val="0"/>
                        </a:spcAft>
                        <a:buClrTx/>
                        <a:buSzTx/>
                        <a:buFont typeface="+mj-lt"/>
                        <a:buNone/>
                        <a:tabLst/>
                      </a:pPr>
                      <a:endParaRPr kumimoji="0" lang="en-US" sz="2800" b="0" i="0" u="none" strike="noStrike" cap="none" normalizeH="0" baseline="0" dirty="0" smtClean="0">
                        <a:ln>
                          <a:noFill/>
                        </a:ln>
                        <a:solidFill>
                          <a:srgbClr val="000000"/>
                        </a:solidFill>
                        <a:effectLst/>
                        <a:latin typeface="Times New Roman" charset="0"/>
                        <a:cs typeface="Times New Roman"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7163" name="Text Box 11"/>
          <p:cNvSpPr txBox="1">
            <a:spLocks noChangeArrowheads="1"/>
          </p:cNvSpPr>
          <p:nvPr/>
        </p:nvSpPr>
        <p:spPr bwMode="auto">
          <a:xfrm>
            <a:off x="457200" y="904875"/>
            <a:ext cx="5791200" cy="5632311"/>
          </a:xfrm>
          <a:prstGeom prst="rect">
            <a:avLst/>
          </a:prstGeom>
          <a:noFill/>
          <a:ln w="9525">
            <a:noFill/>
            <a:miter lim="800000"/>
            <a:headEnd/>
            <a:tailEnd/>
          </a:ln>
          <a:effectLst/>
        </p:spPr>
        <p:txBody>
          <a:bodyPr wrap="square">
            <a:spAutoFit/>
          </a:bodyPr>
          <a:lstStyle/>
          <a:p>
            <a:pPr marL="457200" lvl="0" indent="-457200">
              <a:buFont typeface="+mj-lt"/>
              <a:buAutoNum type="arabicPeriod"/>
            </a:pPr>
            <a:r>
              <a:rPr lang="en-US" dirty="0"/>
              <a:t>reliance on institutions demonstrates loss of faith in the virtue of the people—demonstrates that </a:t>
            </a:r>
            <a:r>
              <a:rPr lang="en-US" dirty="0" err="1"/>
              <a:t>Const</a:t>
            </a:r>
            <a:r>
              <a:rPr lang="en-US" dirty="0"/>
              <a:t> is </a:t>
            </a:r>
            <a:r>
              <a:rPr lang="en-US" dirty="0" smtClean="0"/>
              <a:t>anti-republican</a:t>
            </a:r>
          </a:p>
          <a:p>
            <a:pPr marL="457200" lvl="0" indent="-457200">
              <a:buFont typeface="+mj-lt"/>
              <a:buAutoNum type="arabicPeriod"/>
            </a:pPr>
            <a:r>
              <a:rPr lang="en-US" dirty="0" smtClean="0"/>
              <a:t>possible </a:t>
            </a:r>
            <a:r>
              <a:rPr lang="en-US" dirty="0"/>
              <a:t>oligarchic nature of a consolidated gov’t (e.g. Senate, power of judiciary, large voting districts for </a:t>
            </a:r>
            <a:r>
              <a:rPr lang="en-US" dirty="0" smtClean="0"/>
              <a:t>house)</a:t>
            </a:r>
          </a:p>
          <a:p>
            <a:pPr marL="457200" lvl="0" indent="-457200">
              <a:buFont typeface="+mj-lt"/>
              <a:buAutoNum type="arabicPeriod"/>
            </a:pPr>
            <a:r>
              <a:rPr lang="en-US" dirty="0" smtClean="0"/>
              <a:t>representation </a:t>
            </a:r>
            <a:r>
              <a:rPr lang="en-US" dirty="0"/>
              <a:t>is distant in an extended </a:t>
            </a:r>
            <a:r>
              <a:rPr lang="en-US" dirty="0" smtClean="0"/>
              <a:t>republic</a:t>
            </a:r>
          </a:p>
          <a:p>
            <a:pPr marL="457200" lvl="0" indent="-457200">
              <a:buFont typeface="+mj-lt"/>
              <a:buAutoNum type="arabicPeriod"/>
            </a:pPr>
            <a:r>
              <a:rPr lang="en-US" dirty="0" smtClean="0"/>
              <a:t>good </a:t>
            </a:r>
            <a:r>
              <a:rPr lang="en-US" dirty="0"/>
              <a:t>of the whole (Const. is </a:t>
            </a:r>
            <a:r>
              <a:rPr lang="en-US" dirty="0" smtClean="0"/>
              <a:t>individualistic)</a:t>
            </a:r>
          </a:p>
          <a:p>
            <a:pPr marL="457200" lvl="0" indent="-457200">
              <a:buFont typeface="+mj-lt"/>
              <a:buAutoNum type="arabicPeriod"/>
            </a:pPr>
            <a:r>
              <a:rPr lang="en-US" dirty="0" smtClean="0"/>
              <a:t>A </a:t>
            </a:r>
            <a:r>
              <a:rPr lang="en-US" dirty="0"/>
              <a:t>of C should be seen as a representation of the values of the Rev:  gov’t doesn’t need to be strong and centralized, b/c people are virtuous; Const. obviously subverts the spirit of the A of C.</a:t>
            </a:r>
            <a:endParaRPr lang="en-US" dirty="0">
              <a:solidFill>
                <a:srgbClr val="000000"/>
              </a:solidFill>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6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8C91D7E-171F-4671-B49B-F0DC64BCE797}" type="slidenum">
              <a:rPr lang="en-US"/>
              <a:pPr/>
              <a:t>22</a:t>
            </a:fld>
            <a:endParaRPr lang="en-US"/>
          </a:p>
        </p:txBody>
      </p:sp>
      <p:graphicFrame>
        <p:nvGraphicFramePr>
          <p:cNvPr id="177155" name="Group 3"/>
          <p:cNvGraphicFramePr>
            <a:graphicFrameLocks noGrp="1"/>
          </p:cNvGraphicFramePr>
          <p:nvPr>
            <p:ph type="tbl" idx="1"/>
            <p:extLst>
              <p:ext uri="{D42A27DB-BD31-4B8C-83A1-F6EECF244321}">
                <p14:modId xmlns:p14="http://schemas.microsoft.com/office/powerpoint/2010/main" val="1564517512"/>
              </p:ext>
            </p:extLst>
          </p:nvPr>
        </p:nvGraphicFramePr>
        <p:xfrm>
          <a:off x="48638" y="332362"/>
          <a:ext cx="6809362" cy="6183313"/>
        </p:xfrm>
        <a:graphic>
          <a:graphicData uri="http://schemas.openxmlformats.org/drawingml/2006/table">
            <a:tbl>
              <a:tblPr/>
              <a:tblGrid>
                <a:gridCol w="6809362"/>
              </a:tblGrid>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charset="0"/>
                        </a:rPr>
                        <a:t>No,  Const. doesn’t subvert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3238">
                <a:tc>
                  <a:txBody>
                    <a:bodyPr/>
                    <a:lstStyle/>
                    <a:p>
                      <a:pPr marL="0" marR="0" lvl="0" indent="0" algn="l" defTabSz="914400" rtl="0" eaLnBrk="1" fontAlgn="base" latinLnBrk="0" hangingPunct="1">
                        <a:lnSpc>
                          <a:spcPct val="80000"/>
                        </a:lnSpc>
                        <a:spcBef>
                          <a:spcPct val="0"/>
                        </a:spcBef>
                        <a:spcAft>
                          <a:spcPct val="0"/>
                        </a:spcAft>
                        <a:buClrTx/>
                        <a:buSzTx/>
                        <a:buFont typeface="+mj-lt"/>
                        <a:buNone/>
                        <a:tabLst/>
                      </a:pPr>
                      <a:endParaRPr kumimoji="0" lang="en-US" sz="2800" b="0" i="0" u="none" strike="noStrike" cap="none" normalizeH="0" baseline="0" dirty="0" smtClean="0">
                        <a:ln>
                          <a:noFill/>
                        </a:ln>
                        <a:solidFill>
                          <a:srgbClr val="000000"/>
                        </a:solidFill>
                        <a:effectLst/>
                        <a:latin typeface="Times New Roman" charset="0"/>
                        <a:cs typeface="Times New Roman"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7163" name="Text Box 11"/>
          <p:cNvSpPr txBox="1">
            <a:spLocks noChangeArrowheads="1"/>
          </p:cNvSpPr>
          <p:nvPr/>
        </p:nvSpPr>
        <p:spPr bwMode="auto">
          <a:xfrm>
            <a:off x="228600" y="904875"/>
            <a:ext cx="6629400" cy="5632311"/>
          </a:xfrm>
          <a:prstGeom prst="rect">
            <a:avLst/>
          </a:prstGeom>
          <a:noFill/>
          <a:ln w="9525">
            <a:noFill/>
            <a:miter lim="800000"/>
            <a:headEnd/>
            <a:tailEnd/>
          </a:ln>
          <a:effectLst/>
        </p:spPr>
        <p:txBody>
          <a:bodyPr wrap="square">
            <a:spAutoFit/>
          </a:bodyPr>
          <a:lstStyle/>
          <a:p>
            <a:pPr marL="457200" lvl="0" indent="-457200">
              <a:buFont typeface="+mj-lt"/>
              <a:buAutoNum type="arabicPeriod"/>
            </a:pPr>
            <a:r>
              <a:rPr lang="en-US" dirty="0"/>
              <a:t>liberty won in Rev can only be protected by a strong central gov’t </a:t>
            </a:r>
            <a:r>
              <a:rPr lang="en-US" dirty="0" smtClean="0"/>
              <a:t>– i.e.:</a:t>
            </a:r>
          </a:p>
          <a:p>
            <a:pPr marL="914400" lvl="1" indent="-457200">
              <a:buFont typeface="Arial" pitchFamily="34" charset="0"/>
              <a:buChar char="•"/>
            </a:pPr>
            <a:r>
              <a:rPr lang="en-US" dirty="0" smtClean="0"/>
              <a:t>Articles </a:t>
            </a:r>
            <a:r>
              <a:rPr lang="en-US" dirty="0"/>
              <a:t>have/will fail: </a:t>
            </a:r>
            <a:endParaRPr lang="en-US" dirty="0" smtClean="0"/>
          </a:p>
          <a:p>
            <a:pPr marL="914400" lvl="1" indent="-457200">
              <a:buFont typeface="Arial" pitchFamily="34" charset="0"/>
              <a:buChar char="•"/>
            </a:pPr>
            <a:r>
              <a:rPr lang="en-US" dirty="0" smtClean="0"/>
              <a:t>regional </a:t>
            </a:r>
            <a:r>
              <a:rPr lang="en-US" dirty="0"/>
              <a:t>conflicts will be irreconcilable; </a:t>
            </a:r>
            <a:endParaRPr lang="en-US" dirty="0" smtClean="0"/>
          </a:p>
          <a:p>
            <a:pPr marL="914400" lvl="1" indent="-457200">
              <a:buFont typeface="Arial" pitchFamily="34" charset="0"/>
              <a:buChar char="•"/>
            </a:pPr>
            <a:r>
              <a:rPr lang="en-US" dirty="0" smtClean="0"/>
              <a:t>foreign </a:t>
            </a:r>
            <a:r>
              <a:rPr lang="en-US" dirty="0"/>
              <a:t>trade languishes; </a:t>
            </a:r>
            <a:endParaRPr lang="en-US" dirty="0" smtClean="0"/>
          </a:p>
          <a:p>
            <a:pPr marL="914400" lvl="1" indent="-457200">
              <a:buFont typeface="Arial" pitchFamily="34" charset="0"/>
              <a:buChar char="•"/>
            </a:pPr>
            <a:r>
              <a:rPr lang="en-US" dirty="0" smtClean="0"/>
              <a:t>geopolitical </a:t>
            </a:r>
            <a:r>
              <a:rPr lang="en-US" dirty="0"/>
              <a:t>threats will </a:t>
            </a:r>
            <a:r>
              <a:rPr lang="en-US" dirty="0" smtClean="0"/>
              <a:t>overwhelm</a:t>
            </a:r>
            <a:endParaRPr lang="en-US" dirty="0"/>
          </a:p>
          <a:p>
            <a:pPr marL="457200" lvl="0" indent="-457200">
              <a:buFont typeface="+mj-lt"/>
              <a:buAutoNum type="arabicPeriod"/>
            </a:pPr>
            <a:r>
              <a:rPr lang="en-US" dirty="0"/>
              <a:t>reduces impact of </a:t>
            </a:r>
            <a:r>
              <a:rPr lang="en-US" dirty="0" smtClean="0"/>
              <a:t>factions </a:t>
            </a:r>
            <a:r>
              <a:rPr lang="en-US" dirty="0"/>
              <a:t>(i.e. promotes </a:t>
            </a:r>
            <a:r>
              <a:rPr lang="en-US" dirty="0" smtClean="0"/>
              <a:t>stability)</a:t>
            </a:r>
          </a:p>
          <a:p>
            <a:pPr marL="457200" lvl="0" indent="-457200">
              <a:buFont typeface="+mj-lt"/>
              <a:buAutoNum type="arabicPeriod"/>
            </a:pPr>
            <a:r>
              <a:rPr lang="en-US" dirty="0" smtClean="0"/>
              <a:t>economic </a:t>
            </a:r>
            <a:r>
              <a:rPr lang="en-US" dirty="0"/>
              <a:t>interests of wealthy were protected, not subverted, by Const. (Progressive </a:t>
            </a:r>
            <a:r>
              <a:rPr lang="en-US" dirty="0" smtClean="0"/>
              <a:t>view)</a:t>
            </a:r>
          </a:p>
          <a:p>
            <a:pPr marL="457200" lvl="0" indent="-457200">
              <a:buFont typeface="+mj-lt"/>
              <a:buAutoNum type="arabicPeriod"/>
            </a:pPr>
            <a:r>
              <a:rPr lang="en-US" dirty="0" err="1" smtClean="0"/>
              <a:t>Const</a:t>
            </a:r>
            <a:r>
              <a:rPr lang="en-US" dirty="0" smtClean="0"/>
              <a:t> </a:t>
            </a:r>
            <a:r>
              <a:rPr lang="en-US" dirty="0"/>
              <a:t>wasn’t subversion, it was evidence of having learned from experience…classical republicanism didn’t work that well in practice, needed to be replaced by liberal worldview—so Const. was actually saving liberty</a:t>
            </a:r>
          </a:p>
        </p:txBody>
      </p:sp>
    </p:spTree>
    <p:extLst>
      <p:ext uri="{BB962C8B-B14F-4D97-AF65-F5344CB8AC3E}">
        <p14:creationId xmlns:p14="http://schemas.microsoft.com/office/powerpoint/2010/main" val="54439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6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90E44EF9-49C0-4DA9-896E-C63B19731296}" type="slidenum">
              <a:rPr lang="en-US"/>
              <a:pPr/>
              <a:t>23</a:t>
            </a:fld>
            <a:endParaRPr lang="en-US"/>
          </a:p>
        </p:txBody>
      </p:sp>
      <p:sp>
        <p:nvSpPr>
          <p:cNvPr id="83971" name="Rectangle 3"/>
          <p:cNvSpPr>
            <a:spLocks noGrp="1" noChangeArrowheads="1"/>
          </p:cNvSpPr>
          <p:nvPr>
            <p:ph type="body" idx="1"/>
          </p:nvPr>
        </p:nvSpPr>
        <p:spPr>
          <a:xfrm>
            <a:off x="228600" y="685800"/>
            <a:ext cx="8839200" cy="914400"/>
          </a:xfrm>
        </p:spPr>
        <p:txBody>
          <a:bodyPr/>
          <a:lstStyle/>
          <a:p>
            <a:pPr marL="0" indent="0">
              <a:buNone/>
            </a:pPr>
            <a:r>
              <a:rPr lang="en-US" sz="2400" b="1" dirty="0"/>
              <a:t>Source: </a:t>
            </a:r>
            <a:r>
              <a:rPr lang="en-US" sz="2400" b="1" i="1" dirty="0"/>
              <a:t>Amos Singletree, </a:t>
            </a:r>
            <a:r>
              <a:rPr lang="en-US" sz="2400" b="1" dirty="0"/>
              <a:t>1788</a:t>
            </a:r>
            <a:r>
              <a:rPr lang="en-US" sz="2400" b="1" i="1" dirty="0"/>
              <a:t>.</a:t>
            </a:r>
            <a:endParaRPr lang="en-US" sz="2400" b="1" dirty="0"/>
          </a:p>
        </p:txBody>
      </p:sp>
      <p:sp>
        <p:nvSpPr>
          <p:cNvPr id="83972"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a:t>
            </a:r>
            <a:r>
              <a:rPr lang="en-US" sz="2800" b="1" dirty="0" smtClean="0"/>
              <a:t>A</a:t>
            </a:r>
            <a:endParaRPr lang="en-US" sz="2800" b="1" dirty="0"/>
          </a:p>
        </p:txBody>
      </p:sp>
      <p:sp>
        <p:nvSpPr>
          <p:cNvPr id="83973" name="Rectangle 5"/>
          <p:cNvSpPr>
            <a:spLocks noChangeArrowheads="1"/>
          </p:cNvSpPr>
          <p:nvPr/>
        </p:nvSpPr>
        <p:spPr bwMode="auto">
          <a:xfrm>
            <a:off x="152400" y="1905000"/>
            <a:ext cx="8763000" cy="2895600"/>
          </a:xfrm>
          <a:prstGeom prst="rect">
            <a:avLst/>
          </a:prstGeom>
          <a:noFill/>
          <a:ln w="9525">
            <a:solidFill>
              <a:schemeClr val="tx1"/>
            </a:solidFill>
            <a:miter lim="800000"/>
            <a:headEnd/>
            <a:tailEnd/>
          </a:ln>
          <a:effectLst/>
        </p:spPr>
        <p:txBody>
          <a:bodyPr wrap="none" anchor="ctr"/>
          <a:lstStyle/>
          <a:p>
            <a:endParaRPr lang="en-US"/>
          </a:p>
        </p:txBody>
      </p:sp>
      <p:sp>
        <p:nvSpPr>
          <p:cNvPr id="83975" name="Rectangle 7"/>
          <p:cNvSpPr>
            <a:spLocks noChangeArrowheads="1"/>
          </p:cNvSpPr>
          <p:nvPr/>
        </p:nvSpPr>
        <p:spPr bwMode="auto">
          <a:xfrm>
            <a:off x="152400" y="1905000"/>
            <a:ext cx="8686800" cy="2751522"/>
          </a:xfrm>
          <a:prstGeom prst="rect">
            <a:avLst/>
          </a:prstGeom>
          <a:noFill/>
          <a:ln w="9525">
            <a:noFill/>
            <a:miter lim="800000"/>
            <a:headEnd/>
            <a:tailEnd/>
          </a:ln>
          <a:effectLst/>
        </p:spPr>
        <p:txBody>
          <a:bodyPr wrap="square">
            <a:spAutoFit/>
          </a:bodyPr>
          <a:lstStyle/>
          <a:p>
            <a:pPr>
              <a:lnSpc>
                <a:spcPct val="90000"/>
              </a:lnSpc>
            </a:pPr>
            <a:r>
              <a:rPr lang="en-US" sz="3200" dirty="0"/>
              <a:t>These lawyers, and men of learning, and moneyed men, that talk so finely, and gloss over matters so smoothly, to make us poor illiterate people swallow down the pill, expect to get into Congress themselves...and then they will swallow up all us little folks, like the great Leviathan</a:t>
            </a:r>
            <a:endParaRPr lang="en-US" sz="3200" dirty="0">
              <a:cs typeface="Times New Roman" charset="0"/>
            </a:endParaRPr>
          </a:p>
        </p:txBody>
      </p:sp>
      <p:sp>
        <p:nvSpPr>
          <p:cNvPr id="83976" name="Line 8"/>
          <p:cNvSpPr>
            <a:spLocks noChangeShapeType="1"/>
          </p:cNvSpPr>
          <p:nvPr/>
        </p:nvSpPr>
        <p:spPr bwMode="auto">
          <a:xfrm>
            <a:off x="1311613" y="2362200"/>
            <a:ext cx="6917987" cy="0"/>
          </a:xfrm>
          <a:prstGeom prst="line">
            <a:avLst/>
          </a:prstGeom>
          <a:noFill/>
          <a:ln w="19050">
            <a:solidFill>
              <a:srgbClr val="FF0000"/>
            </a:solidFill>
            <a:round/>
            <a:headEnd/>
            <a:tailEnd/>
          </a:ln>
          <a:effectLst/>
        </p:spPr>
        <p:txBody>
          <a:bodyPr/>
          <a:lstStyle/>
          <a:p>
            <a:endParaRPr lang="en-US"/>
          </a:p>
        </p:txBody>
      </p:sp>
      <p:sp>
        <p:nvSpPr>
          <p:cNvPr id="83977" name="Line 9"/>
          <p:cNvSpPr>
            <a:spLocks noChangeShapeType="1"/>
          </p:cNvSpPr>
          <p:nvPr/>
        </p:nvSpPr>
        <p:spPr bwMode="auto">
          <a:xfrm>
            <a:off x="4343400" y="4572000"/>
            <a:ext cx="1600200" cy="14591"/>
          </a:xfrm>
          <a:prstGeom prst="line">
            <a:avLst/>
          </a:prstGeom>
          <a:noFill/>
          <a:ln w="19050">
            <a:solidFill>
              <a:srgbClr val="FF0000"/>
            </a:solidFill>
            <a:round/>
            <a:headEnd/>
            <a:tailEnd/>
          </a:ln>
          <a:effectLst/>
        </p:spPr>
        <p:txBody>
          <a:bodyPr/>
          <a:lstStyle/>
          <a:p>
            <a:endParaRPr lang="en-US"/>
          </a:p>
        </p:txBody>
      </p:sp>
      <p:sp>
        <p:nvSpPr>
          <p:cNvPr id="83978" name="Line 10"/>
          <p:cNvSpPr>
            <a:spLocks noChangeShapeType="1"/>
          </p:cNvSpPr>
          <p:nvPr/>
        </p:nvSpPr>
        <p:spPr bwMode="auto">
          <a:xfrm>
            <a:off x="3594370" y="1143000"/>
            <a:ext cx="749030" cy="0"/>
          </a:xfrm>
          <a:prstGeom prst="line">
            <a:avLst/>
          </a:prstGeom>
          <a:noFill/>
          <a:ln w="19050">
            <a:solidFill>
              <a:srgbClr val="0000FF"/>
            </a:solidFill>
            <a:round/>
            <a:headEnd/>
            <a:tailEnd/>
          </a:ln>
          <a:effectLst/>
        </p:spPr>
        <p:txBody>
          <a:bodyPr/>
          <a:lstStyle/>
          <a:p>
            <a:endParaRPr lang="en-US"/>
          </a:p>
        </p:txBody>
      </p:sp>
      <p:sp>
        <p:nvSpPr>
          <p:cNvPr id="11" name="Line 10"/>
          <p:cNvSpPr>
            <a:spLocks noChangeShapeType="1"/>
          </p:cNvSpPr>
          <p:nvPr/>
        </p:nvSpPr>
        <p:spPr bwMode="auto">
          <a:xfrm>
            <a:off x="1365250" y="1143000"/>
            <a:ext cx="2010996" cy="0"/>
          </a:xfrm>
          <a:prstGeom prst="line">
            <a:avLst/>
          </a:prstGeom>
          <a:noFill/>
          <a:ln w="19050">
            <a:solidFill>
              <a:srgbClr val="0000FF"/>
            </a:solidFill>
            <a:round/>
            <a:headEnd/>
            <a:tailEnd/>
          </a:ln>
          <a:effectLst/>
        </p:spPr>
        <p:txBody>
          <a:bodyPr/>
          <a:lstStyle/>
          <a:p>
            <a:endParaRPr lang="en-US"/>
          </a:p>
        </p:txBody>
      </p:sp>
      <p:sp>
        <p:nvSpPr>
          <p:cNvPr id="12" name="Line 10"/>
          <p:cNvSpPr>
            <a:spLocks noChangeShapeType="1"/>
          </p:cNvSpPr>
          <p:nvPr/>
        </p:nvSpPr>
        <p:spPr bwMode="auto">
          <a:xfrm>
            <a:off x="304800" y="4572000"/>
            <a:ext cx="1524000" cy="0"/>
          </a:xfrm>
          <a:prstGeom prst="line">
            <a:avLst/>
          </a:prstGeom>
          <a:noFill/>
          <a:ln w="19050">
            <a:solidFill>
              <a:srgbClr val="0000FF"/>
            </a:solidFill>
            <a:round/>
            <a:headEnd/>
            <a:tailEnd/>
          </a:ln>
          <a:effectLst/>
        </p:spPr>
        <p:txBody>
          <a:bodyPr/>
          <a:lstStyle/>
          <a:p>
            <a:endParaRPr lang="en-US"/>
          </a:p>
        </p:txBody>
      </p:sp>
      <p:sp>
        <p:nvSpPr>
          <p:cNvPr id="13" name="Line 10"/>
          <p:cNvSpPr>
            <a:spLocks noChangeShapeType="1"/>
          </p:cNvSpPr>
          <p:nvPr/>
        </p:nvSpPr>
        <p:spPr bwMode="auto">
          <a:xfrm>
            <a:off x="2424992" y="3704617"/>
            <a:ext cx="4509207" cy="0"/>
          </a:xfrm>
          <a:prstGeom prst="line">
            <a:avLst/>
          </a:prstGeom>
          <a:noFill/>
          <a:ln w="19050">
            <a:solidFill>
              <a:srgbClr val="0000FF"/>
            </a:solidFill>
            <a:round/>
            <a:headEnd/>
            <a:tailEnd/>
          </a:ln>
          <a:effectLst/>
        </p:spPr>
        <p:txBody>
          <a:bodyPr/>
          <a:lstStyle/>
          <a:p>
            <a:endParaRPr lang="en-US"/>
          </a:p>
        </p:txBody>
      </p:sp>
      <p:sp>
        <p:nvSpPr>
          <p:cNvPr id="14" name="Line 9"/>
          <p:cNvSpPr>
            <a:spLocks noChangeShapeType="1"/>
          </p:cNvSpPr>
          <p:nvPr/>
        </p:nvSpPr>
        <p:spPr bwMode="auto">
          <a:xfrm>
            <a:off x="1828800" y="3272655"/>
            <a:ext cx="5410200" cy="0"/>
          </a:xfrm>
          <a:prstGeom prst="line">
            <a:avLst/>
          </a:prstGeom>
          <a:noFill/>
          <a:ln w="1905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6"/>
                                        </p:tgtEl>
                                        <p:attrNameLst>
                                          <p:attrName>style.visibility</p:attrName>
                                        </p:attrNameLst>
                                      </p:cBhvr>
                                      <p:to>
                                        <p:strVal val="visible"/>
                                      </p:to>
                                    </p:set>
                                    <p:animEffect transition="in" filter="wipe(left)">
                                      <p:cBhvr>
                                        <p:cTn id="7" dur="500"/>
                                        <p:tgtEl>
                                          <p:spTgt spid="8397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3977"/>
                                        </p:tgtEl>
                                        <p:attrNameLst>
                                          <p:attrName>style.visibility</p:attrName>
                                        </p:attrNameLst>
                                      </p:cBhvr>
                                      <p:to>
                                        <p:strVal val="visible"/>
                                      </p:to>
                                    </p:set>
                                    <p:animEffect transition="in" filter="wipe(left)">
                                      <p:cBhvr>
                                        <p:cTn id="11" dur="500"/>
                                        <p:tgtEl>
                                          <p:spTgt spid="8397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3978"/>
                                        </p:tgtEl>
                                        <p:attrNameLst>
                                          <p:attrName>style.visibility</p:attrName>
                                        </p:attrNameLst>
                                      </p:cBhvr>
                                      <p:to>
                                        <p:strVal val="visible"/>
                                      </p:to>
                                    </p:set>
                                    <p:animEffect transition="in" filter="wipe(left)">
                                      <p:cBhvr>
                                        <p:cTn id="16" dur="500"/>
                                        <p:tgtEl>
                                          <p:spTgt spid="8397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animBg="1"/>
      <p:bldP spid="83977" grpId="0" animBg="1"/>
      <p:bldP spid="83978" grpId="0" animBg="1"/>
      <p:bldP spid="11"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297588E0-611F-45E1-8654-BFE187621949}" type="slidenum">
              <a:rPr lang="en-US"/>
              <a:pPr/>
              <a:t>24</a:t>
            </a:fld>
            <a:endParaRPr lang="en-US"/>
          </a:p>
        </p:txBody>
      </p:sp>
      <p:sp>
        <p:nvSpPr>
          <p:cNvPr id="87043" name="Rectangle 3"/>
          <p:cNvSpPr>
            <a:spLocks noGrp="1" noChangeArrowheads="1"/>
          </p:cNvSpPr>
          <p:nvPr>
            <p:ph type="body" idx="1"/>
          </p:nvPr>
        </p:nvSpPr>
        <p:spPr>
          <a:xfrm>
            <a:off x="228600" y="762000"/>
            <a:ext cx="8686800" cy="533400"/>
          </a:xfrm>
        </p:spPr>
        <p:txBody>
          <a:bodyPr/>
          <a:lstStyle/>
          <a:p>
            <a:pPr marL="0" indent="0">
              <a:lnSpc>
                <a:spcPct val="90000"/>
              </a:lnSpc>
              <a:buFontTx/>
              <a:buNone/>
            </a:pPr>
            <a:r>
              <a:rPr lang="en-US" sz="2400" b="1" dirty="0"/>
              <a:t>Source: Richard Henry Lee, 1787</a:t>
            </a:r>
          </a:p>
        </p:txBody>
      </p:sp>
      <p:sp>
        <p:nvSpPr>
          <p:cNvPr id="87044"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B</a:t>
            </a:r>
          </a:p>
        </p:txBody>
      </p:sp>
      <p:sp>
        <p:nvSpPr>
          <p:cNvPr id="87045" name="Rectangle 5"/>
          <p:cNvSpPr>
            <a:spLocks noChangeArrowheads="1"/>
          </p:cNvSpPr>
          <p:nvPr/>
        </p:nvSpPr>
        <p:spPr bwMode="auto">
          <a:xfrm>
            <a:off x="457200" y="1828800"/>
            <a:ext cx="8458200" cy="2095500"/>
          </a:xfrm>
          <a:prstGeom prst="rect">
            <a:avLst/>
          </a:prstGeom>
          <a:noFill/>
          <a:ln w="9525">
            <a:solidFill>
              <a:schemeClr val="tx1"/>
            </a:solidFill>
            <a:miter lim="800000"/>
            <a:headEnd/>
            <a:tailEnd/>
          </a:ln>
          <a:effectLst/>
        </p:spPr>
        <p:txBody>
          <a:bodyPr wrap="none" anchor="ctr"/>
          <a:lstStyle/>
          <a:p>
            <a:endParaRPr lang="en-US"/>
          </a:p>
        </p:txBody>
      </p:sp>
      <p:sp>
        <p:nvSpPr>
          <p:cNvPr id="87049" name="Line 9"/>
          <p:cNvSpPr>
            <a:spLocks noChangeShapeType="1"/>
          </p:cNvSpPr>
          <p:nvPr/>
        </p:nvSpPr>
        <p:spPr bwMode="auto">
          <a:xfrm>
            <a:off x="3890253" y="3581400"/>
            <a:ext cx="3886200" cy="0"/>
          </a:xfrm>
          <a:prstGeom prst="line">
            <a:avLst/>
          </a:prstGeom>
          <a:noFill/>
          <a:ln w="12700">
            <a:solidFill>
              <a:srgbClr val="FF0000"/>
            </a:solidFill>
            <a:round/>
            <a:headEnd/>
            <a:tailEnd/>
          </a:ln>
          <a:effectLst/>
        </p:spPr>
        <p:txBody>
          <a:bodyPr/>
          <a:lstStyle/>
          <a:p>
            <a:endParaRPr lang="en-US"/>
          </a:p>
        </p:txBody>
      </p:sp>
      <p:sp>
        <p:nvSpPr>
          <p:cNvPr id="2" name="TextBox 1"/>
          <p:cNvSpPr txBox="1"/>
          <p:nvPr/>
        </p:nvSpPr>
        <p:spPr>
          <a:xfrm>
            <a:off x="457200" y="1828800"/>
            <a:ext cx="8352692" cy="1754326"/>
          </a:xfrm>
          <a:prstGeom prst="rect">
            <a:avLst/>
          </a:prstGeom>
          <a:noFill/>
        </p:spPr>
        <p:txBody>
          <a:bodyPr wrap="square" rtlCol="0">
            <a:spAutoFit/>
          </a:bodyPr>
          <a:lstStyle/>
          <a:p>
            <a:pPr algn="ctr"/>
            <a:r>
              <a:rPr lang="en-US" sz="3600" dirty="0"/>
              <a:t>It cannot be denied with truth, that this new constitution is, in its first principles, most highly and dangerously, </a:t>
            </a:r>
            <a:r>
              <a:rPr lang="en-US" sz="3600" dirty="0" smtClean="0"/>
              <a:t>oligarchic.</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049"/>
                                        </p:tgtEl>
                                        <p:attrNameLst>
                                          <p:attrName>style.visibility</p:attrName>
                                        </p:attrNameLst>
                                      </p:cBhvr>
                                      <p:to>
                                        <p:strVal val="visible"/>
                                      </p:to>
                                    </p:set>
                                    <p:animEffect transition="in" filter="wipe(left)">
                                      <p:cBhvr>
                                        <p:cTn id="7" dur="500"/>
                                        <p:tgtEl>
                                          <p:spTgt spid="87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0AB36B7-E356-4E95-97FD-C3E270404C20}" type="slidenum">
              <a:rPr lang="en-US"/>
              <a:pPr/>
              <a:t>25</a:t>
            </a:fld>
            <a:endParaRPr lang="en-US"/>
          </a:p>
        </p:txBody>
      </p:sp>
      <p:sp>
        <p:nvSpPr>
          <p:cNvPr id="90115" name="Rectangle 3"/>
          <p:cNvSpPr>
            <a:spLocks noGrp="1" noChangeArrowheads="1"/>
          </p:cNvSpPr>
          <p:nvPr>
            <p:ph type="body" idx="1"/>
          </p:nvPr>
        </p:nvSpPr>
        <p:spPr>
          <a:xfrm>
            <a:off x="457200" y="838200"/>
            <a:ext cx="8153400" cy="5638800"/>
          </a:xfrm>
        </p:spPr>
        <p:txBody>
          <a:bodyPr/>
          <a:lstStyle/>
          <a:p>
            <a:pPr marL="0" indent="0">
              <a:lnSpc>
                <a:spcPct val="90000"/>
              </a:lnSpc>
              <a:spcBef>
                <a:spcPct val="0"/>
              </a:spcBef>
              <a:buFontTx/>
              <a:buNone/>
            </a:pPr>
            <a:r>
              <a:rPr lang="en-US" sz="2400" b="1" dirty="0"/>
              <a:t>Source: </a:t>
            </a:r>
            <a:r>
              <a:rPr lang="en-US" sz="2400" b="1" i="1" dirty="0"/>
              <a:t>Chart: Composition of State Assemblies in the 1780’s, </a:t>
            </a:r>
            <a:r>
              <a:rPr lang="en-US" sz="2400" b="1" dirty="0"/>
              <a:t>Gilder </a:t>
            </a:r>
            <a:r>
              <a:rPr lang="en-US" sz="2400" b="1" dirty="0" err="1"/>
              <a:t>Lehrman</a:t>
            </a:r>
            <a:r>
              <a:rPr lang="en-US" sz="2400" b="1" dirty="0"/>
              <a:t> Institute of American History</a:t>
            </a:r>
            <a:r>
              <a:rPr lang="en-US" sz="2400" b="1" dirty="0" smtClean="0"/>
              <a:t>.</a:t>
            </a:r>
          </a:p>
          <a:p>
            <a:pPr marL="0" indent="0">
              <a:lnSpc>
                <a:spcPct val="90000"/>
              </a:lnSpc>
              <a:spcBef>
                <a:spcPct val="0"/>
              </a:spcBef>
              <a:buFontTx/>
              <a:buNone/>
            </a:pPr>
            <a:endParaRPr lang="en-US" sz="2000" b="1" dirty="0">
              <a:solidFill>
                <a:srgbClr val="000000"/>
              </a:solidFill>
              <a:cs typeface="Times New Roman" charset="0"/>
            </a:endParaRPr>
          </a:p>
          <a:p>
            <a:pPr marL="0" indent="0">
              <a:lnSpc>
                <a:spcPct val="90000"/>
              </a:lnSpc>
              <a:spcBef>
                <a:spcPct val="0"/>
              </a:spcBef>
              <a:buFontTx/>
              <a:buNone/>
            </a:pPr>
            <a:r>
              <a:rPr lang="en-US" dirty="0">
                <a:solidFill>
                  <a:srgbClr val="000000"/>
                </a:solidFill>
                <a:cs typeface="Times New Roman" charset="0"/>
              </a:rPr>
              <a:t> </a:t>
            </a:r>
            <a:endParaRPr lang="en-US" dirty="0">
              <a:cs typeface="Times New Roman" charset="0"/>
            </a:endParaRPr>
          </a:p>
        </p:txBody>
      </p:sp>
      <p:sp>
        <p:nvSpPr>
          <p:cNvPr id="90116"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41" y="1841500"/>
            <a:ext cx="7833360" cy="326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63E68F0-5FD2-4CA1-90B7-AA23B5BEA36A}" type="slidenum">
              <a:rPr lang="en-US"/>
              <a:pPr/>
              <a:t>26</a:t>
            </a:fld>
            <a:endParaRPr lang="en-US"/>
          </a:p>
        </p:txBody>
      </p:sp>
      <p:sp>
        <p:nvSpPr>
          <p:cNvPr id="92163" name="Rectangle 3"/>
          <p:cNvSpPr>
            <a:spLocks noGrp="1" noChangeArrowheads="1"/>
          </p:cNvSpPr>
          <p:nvPr>
            <p:ph type="body" idx="1"/>
          </p:nvPr>
        </p:nvSpPr>
        <p:spPr>
          <a:xfrm>
            <a:off x="381000" y="685800"/>
            <a:ext cx="8077200" cy="609600"/>
          </a:xfrm>
        </p:spPr>
        <p:txBody>
          <a:bodyPr/>
          <a:lstStyle/>
          <a:p>
            <a:pPr marL="0" indent="0">
              <a:buNone/>
            </a:pPr>
            <a:r>
              <a:rPr lang="en-US" sz="2400" b="1" dirty="0"/>
              <a:t>Source: </a:t>
            </a:r>
            <a:r>
              <a:rPr lang="en-US" sz="2400" b="1" i="1" dirty="0"/>
              <a:t>Speech on the Constitutional Convention on a Plan of Government</a:t>
            </a:r>
            <a:r>
              <a:rPr lang="en-US" sz="2400" b="1" dirty="0"/>
              <a:t>, Alexander Hamilton, 1787</a:t>
            </a:r>
          </a:p>
          <a:p>
            <a:pPr marL="0" indent="0">
              <a:lnSpc>
                <a:spcPct val="90000"/>
              </a:lnSpc>
              <a:spcBef>
                <a:spcPct val="0"/>
              </a:spcBef>
              <a:buFontTx/>
              <a:buNone/>
            </a:pPr>
            <a:endParaRPr lang="en-US" sz="2400" dirty="0" smtClean="0"/>
          </a:p>
          <a:p>
            <a:pPr marL="0" indent="0">
              <a:lnSpc>
                <a:spcPct val="90000"/>
              </a:lnSpc>
              <a:spcBef>
                <a:spcPct val="0"/>
              </a:spcBef>
              <a:buFontTx/>
              <a:buNone/>
            </a:pPr>
            <a:r>
              <a:rPr lang="en-US" dirty="0"/>
              <a:t>All communities divide themselves into the few and the many. The first are the rich and well born, the other the mass of the people.... The people are turbulent and changing; they seldom judge or determine right. Give therefore to the first class a distinct, permanent share in the government. They will check the unsteadiness of the second, and as they cannot receive any advantage by change, they therefore will ever maintain good government.</a:t>
            </a:r>
          </a:p>
          <a:p>
            <a:pPr marL="0" indent="0">
              <a:lnSpc>
                <a:spcPct val="90000"/>
              </a:lnSpc>
              <a:spcBef>
                <a:spcPct val="0"/>
              </a:spcBef>
              <a:buFontTx/>
              <a:buNone/>
            </a:pPr>
            <a:endParaRPr lang="en-US" sz="2400" b="1" dirty="0">
              <a:cs typeface="Times New Roman" charset="0"/>
            </a:endParaRPr>
          </a:p>
        </p:txBody>
      </p:sp>
      <p:sp>
        <p:nvSpPr>
          <p:cNvPr id="92164"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a:t>
            </a:r>
            <a:r>
              <a:rPr lang="en-US" sz="2800" b="1" dirty="0" smtClean="0"/>
              <a:t>D</a:t>
            </a:r>
            <a:endParaRPr lang="en-US" sz="2800" b="1" dirty="0"/>
          </a:p>
        </p:txBody>
      </p:sp>
      <p:sp>
        <p:nvSpPr>
          <p:cNvPr id="92166" name="Line 6"/>
          <p:cNvSpPr>
            <a:spLocks noChangeShapeType="1"/>
          </p:cNvSpPr>
          <p:nvPr/>
        </p:nvSpPr>
        <p:spPr bwMode="auto">
          <a:xfrm>
            <a:off x="3185102" y="2667000"/>
            <a:ext cx="2987098" cy="0"/>
          </a:xfrm>
          <a:prstGeom prst="line">
            <a:avLst/>
          </a:prstGeom>
          <a:noFill/>
          <a:ln w="28575">
            <a:solidFill>
              <a:srgbClr val="FF0000"/>
            </a:solidFill>
            <a:round/>
            <a:headEnd/>
            <a:tailEnd/>
          </a:ln>
          <a:effectLst/>
        </p:spPr>
        <p:txBody>
          <a:bodyPr/>
          <a:lstStyle/>
          <a:p>
            <a:endParaRPr lang="en-US"/>
          </a:p>
        </p:txBody>
      </p:sp>
      <p:sp>
        <p:nvSpPr>
          <p:cNvPr id="92167" name="Line 7"/>
          <p:cNvSpPr>
            <a:spLocks noChangeShapeType="1"/>
          </p:cNvSpPr>
          <p:nvPr/>
        </p:nvSpPr>
        <p:spPr bwMode="auto">
          <a:xfrm>
            <a:off x="383536" y="3962400"/>
            <a:ext cx="3959864" cy="0"/>
          </a:xfrm>
          <a:prstGeom prst="line">
            <a:avLst/>
          </a:prstGeom>
          <a:noFill/>
          <a:ln w="28575">
            <a:solidFill>
              <a:srgbClr val="FF0000"/>
            </a:solidFill>
            <a:round/>
            <a:headEnd/>
            <a:tailEnd/>
          </a:ln>
          <a:effectLst/>
        </p:spPr>
        <p:txBody>
          <a:bodyPr/>
          <a:lstStyle/>
          <a:p>
            <a:endParaRPr lang="en-US"/>
          </a:p>
        </p:txBody>
      </p:sp>
      <p:sp>
        <p:nvSpPr>
          <p:cNvPr id="92169" name="Line 9"/>
          <p:cNvSpPr>
            <a:spLocks noChangeShapeType="1"/>
          </p:cNvSpPr>
          <p:nvPr/>
        </p:nvSpPr>
        <p:spPr bwMode="auto">
          <a:xfrm>
            <a:off x="2889250" y="3124200"/>
            <a:ext cx="3625850" cy="0"/>
          </a:xfrm>
          <a:prstGeom prst="line">
            <a:avLst/>
          </a:prstGeom>
          <a:noFill/>
          <a:ln w="28575">
            <a:solidFill>
              <a:srgbClr val="0000FF"/>
            </a:solidFill>
            <a:round/>
            <a:headEnd/>
            <a:tailEnd/>
          </a:ln>
          <a:effectLst/>
        </p:spPr>
        <p:txBody>
          <a:bodyPr/>
          <a:lstStyle/>
          <a:p>
            <a:endParaRPr lang="en-US"/>
          </a:p>
        </p:txBody>
      </p:sp>
      <p:sp>
        <p:nvSpPr>
          <p:cNvPr id="92170" name="Rectangle 10"/>
          <p:cNvSpPr>
            <a:spLocks noChangeArrowheads="1"/>
          </p:cNvSpPr>
          <p:nvPr/>
        </p:nvSpPr>
        <p:spPr bwMode="auto">
          <a:xfrm>
            <a:off x="304800" y="1524000"/>
            <a:ext cx="8534400" cy="4876800"/>
          </a:xfrm>
          <a:prstGeom prst="rect">
            <a:avLst/>
          </a:prstGeom>
          <a:noFill/>
          <a:ln w="9525">
            <a:solidFill>
              <a:schemeClr val="tx1"/>
            </a:solidFill>
            <a:miter lim="800000"/>
            <a:headEnd/>
            <a:tailEnd/>
          </a:ln>
          <a:effectLst/>
        </p:spPr>
        <p:txBody>
          <a:bodyPr wrap="none" anchor="ctr"/>
          <a:lstStyle/>
          <a:p>
            <a:endParaRPr lang="en-US"/>
          </a:p>
        </p:txBody>
      </p:sp>
      <p:sp>
        <p:nvSpPr>
          <p:cNvPr id="10" name="Line 7"/>
          <p:cNvSpPr>
            <a:spLocks noChangeShapeType="1"/>
          </p:cNvSpPr>
          <p:nvPr/>
        </p:nvSpPr>
        <p:spPr bwMode="auto">
          <a:xfrm>
            <a:off x="2189196" y="3581400"/>
            <a:ext cx="3754404" cy="0"/>
          </a:xfrm>
          <a:prstGeom prst="line">
            <a:avLst/>
          </a:prstGeom>
          <a:noFill/>
          <a:ln w="28575">
            <a:solidFill>
              <a:srgbClr val="FF0000"/>
            </a:solidFill>
            <a:round/>
            <a:headEnd/>
            <a:tailEnd/>
          </a:ln>
          <a:effectLst/>
        </p:spPr>
        <p:txBody>
          <a:bodyPr/>
          <a:lstStyle/>
          <a:p>
            <a:endParaRPr lang="en-US"/>
          </a:p>
        </p:txBody>
      </p:sp>
      <p:sp>
        <p:nvSpPr>
          <p:cNvPr id="11" name="Line 7"/>
          <p:cNvSpPr>
            <a:spLocks noChangeShapeType="1"/>
          </p:cNvSpPr>
          <p:nvPr/>
        </p:nvSpPr>
        <p:spPr bwMode="auto">
          <a:xfrm>
            <a:off x="1790126" y="4419600"/>
            <a:ext cx="4534474" cy="0"/>
          </a:xfrm>
          <a:prstGeom prst="line">
            <a:avLst/>
          </a:prstGeom>
          <a:noFill/>
          <a:ln w="28575">
            <a:solidFill>
              <a:srgbClr val="FF0000"/>
            </a:solidFill>
            <a:round/>
            <a:headEnd/>
            <a:tailEnd/>
          </a:ln>
          <a:effectLst/>
        </p:spPr>
        <p:txBody>
          <a:bodyPr/>
          <a:lstStyle/>
          <a:p>
            <a:endParaRPr lang="en-US"/>
          </a:p>
        </p:txBody>
      </p:sp>
      <p:sp>
        <p:nvSpPr>
          <p:cNvPr id="12" name="Line 7"/>
          <p:cNvSpPr>
            <a:spLocks noChangeShapeType="1"/>
          </p:cNvSpPr>
          <p:nvPr/>
        </p:nvSpPr>
        <p:spPr bwMode="auto">
          <a:xfrm>
            <a:off x="2767519" y="4876800"/>
            <a:ext cx="5081081" cy="0"/>
          </a:xfrm>
          <a:prstGeom prst="line">
            <a:avLst/>
          </a:prstGeom>
          <a:noFill/>
          <a:ln w="28575">
            <a:solidFill>
              <a:srgbClr val="FF00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7"/>
                                        </p:tgtEl>
                                        <p:attrNameLst>
                                          <p:attrName>style.visibility</p:attrName>
                                        </p:attrNameLst>
                                      </p:cBhvr>
                                      <p:to>
                                        <p:strVal val="visible"/>
                                      </p:to>
                                    </p:set>
                                    <p:animEffect transition="in" filter="wipe(left)">
                                      <p:cBhvr>
                                        <p:cTn id="7" dur="500"/>
                                        <p:tgtEl>
                                          <p:spTgt spid="921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6"/>
                                        </p:tgtEl>
                                        <p:attrNameLst>
                                          <p:attrName>style.visibility</p:attrName>
                                        </p:attrNameLst>
                                      </p:cBhvr>
                                      <p:to>
                                        <p:strVal val="visible"/>
                                      </p:to>
                                    </p:set>
                                    <p:animEffect transition="in" filter="wipe(left)">
                                      <p:cBhvr>
                                        <p:cTn id="12" dur="500"/>
                                        <p:tgtEl>
                                          <p:spTgt spid="921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9"/>
                                        </p:tgtEl>
                                        <p:attrNameLst>
                                          <p:attrName>style.visibility</p:attrName>
                                        </p:attrNameLst>
                                      </p:cBhvr>
                                      <p:to>
                                        <p:strVal val="visible"/>
                                      </p:to>
                                    </p:set>
                                    <p:animEffect transition="in" filter="wipe(left)">
                                      <p:cBhvr>
                                        <p:cTn id="17" dur="500"/>
                                        <p:tgtEl>
                                          <p:spTgt spid="92169"/>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animBg="1"/>
      <p:bldP spid="92167" grpId="0" animBg="1"/>
      <p:bldP spid="92169" grpId="0" animBg="1"/>
      <p:bldP spid="10" grpId="0"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63E68F0-5FD2-4CA1-90B7-AA23B5BEA36A}" type="slidenum">
              <a:rPr lang="en-US"/>
              <a:pPr/>
              <a:t>27</a:t>
            </a:fld>
            <a:endParaRPr lang="en-US"/>
          </a:p>
        </p:txBody>
      </p:sp>
      <p:sp>
        <p:nvSpPr>
          <p:cNvPr id="92163" name="Rectangle 3"/>
          <p:cNvSpPr>
            <a:spLocks noGrp="1" noChangeArrowheads="1"/>
          </p:cNvSpPr>
          <p:nvPr>
            <p:ph type="body" idx="1"/>
          </p:nvPr>
        </p:nvSpPr>
        <p:spPr>
          <a:xfrm>
            <a:off x="304800" y="685800"/>
            <a:ext cx="8534400" cy="609600"/>
          </a:xfrm>
        </p:spPr>
        <p:txBody>
          <a:bodyPr/>
          <a:lstStyle/>
          <a:p>
            <a:pPr marL="0" indent="0">
              <a:buNone/>
            </a:pPr>
            <a:r>
              <a:rPr lang="en-US" sz="2800" b="1" dirty="0"/>
              <a:t>Source:  </a:t>
            </a:r>
            <a:r>
              <a:rPr lang="en-US" sz="2800" b="1" i="1" dirty="0"/>
              <a:t>Democracy in America</a:t>
            </a:r>
            <a:r>
              <a:rPr lang="en-US" sz="2800" b="1" dirty="0"/>
              <a:t>, Alexis de Tocqueville, 1835.</a:t>
            </a:r>
          </a:p>
          <a:p>
            <a:pPr marL="0" indent="0">
              <a:buNone/>
            </a:pPr>
            <a:endParaRPr lang="en-US" sz="2400" b="1" dirty="0" smtClean="0"/>
          </a:p>
          <a:p>
            <a:pPr marL="0" indent="0">
              <a:buNone/>
            </a:pPr>
            <a:r>
              <a:rPr lang="en-US" dirty="0"/>
              <a:t>The doctrine of self-interest properly understood does not inspire great sacrifices, but every day it prompts some small ones; by itself it cannot make a man virtuous, but its discipline shapes a lot of orderly, temperate, moderate, careful, and self-controlled citizens.  If it does not lead the will directly to virtue, it established habits which unconsciously turn it that way.</a:t>
            </a:r>
          </a:p>
          <a:p>
            <a:pPr marL="0" indent="0">
              <a:buNone/>
            </a:pPr>
            <a:endParaRPr lang="en-US" sz="2400" b="1" dirty="0" smtClean="0"/>
          </a:p>
          <a:p>
            <a:pPr marL="0" indent="0">
              <a:lnSpc>
                <a:spcPct val="90000"/>
              </a:lnSpc>
              <a:spcBef>
                <a:spcPct val="0"/>
              </a:spcBef>
              <a:buFontTx/>
              <a:buNone/>
            </a:pPr>
            <a:endParaRPr lang="en-US" dirty="0" smtClean="0"/>
          </a:p>
          <a:p>
            <a:pPr marL="0" indent="0">
              <a:lnSpc>
                <a:spcPct val="90000"/>
              </a:lnSpc>
              <a:spcBef>
                <a:spcPct val="0"/>
              </a:spcBef>
              <a:buFontTx/>
              <a:buNone/>
            </a:pPr>
            <a:endParaRPr lang="en-US" sz="2400" b="1" dirty="0">
              <a:cs typeface="Times New Roman" charset="0"/>
            </a:endParaRPr>
          </a:p>
        </p:txBody>
      </p:sp>
      <p:sp>
        <p:nvSpPr>
          <p:cNvPr id="92164"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E</a:t>
            </a:r>
          </a:p>
        </p:txBody>
      </p:sp>
      <p:sp>
        <p:nvSpPr>
          <p:cNvPr id="92169" name="Line 9"/>
          <p:cNvSpPr>
            <a:spLocks noChangeShapeType="1"/>
          </p:cNvSpPr>
          <p:nvPr/>
        </p:nvSpPr>
        <p:spPr bwMode="auto">
          <a:xfrm>
            <a:off x="1289050" y="4038600"/>
            <a:ext cx="1600200" cy="0"/>
          </a:xfrm>
          <a:prstGeom prst="line">
            <a:avLst/>
          </a:prstGeom>
          <a:noFill/>
          <a:ln w="28575">
            <a:solidFill>
              <a:srgbClr val="0000FF"/>
            </a:solidFill>
            <a:round/>
            <a:headEnd/>
            <a:tailEnd/>
          </a:ln>
          <a:effectLst/>
        </p:spPr>
        <p:txBody>
          <a:bodyPr/>
          <a:lstStyle/>
          <a:p>
            <a:endParaRPr lang="en-US"/>
          </a:p>
        </p:txBody>
      </p:sp>
      <p:sp>
        <p:nvSpPr>
          <p:cNvPr id="92170" name="Rectangle 10"/>
          <p:cNvSpPr>
            <a:spLocks noChangeArrowheads="1"/>
          </p:cNvSpPr>
          <p:nvPr/>
        </p:nvSpPr>
        <p:spPr bwMode="auto">
          <a:xfrm>
            <a:off x="304800" y="1676400"/>
            <a:ext cx="8534400" cy="4724400"/>
          </a:xfrm>
          <a:prstGeom prst="rect">
            <a:avLst/>
          </a:prstGeom>
          <a:noFill/>
          <a:ln w="9525">
            <a:solidFill>
              <a:schemeClr val="tx1"/>
            </a:solidFill>
            <a:miter lim="800000"/>
            <a:headEnd/>
            <a:tailEnd/>
          </a:ln>
          <a:effectLst/>
        </p:spPr>
        <p:txBody>
          <a:bodyPr wrap="none" anchor="ctr"/>
          <a:lstStyle/>
          <a:p>
            <a:endParaRPr lang="en-US"/>
          </a:p>
        </p:txBody>
      </p:sp>
      <p:sp>
        <p:nvSpPr>
          <p:cNvPr id="11" name="Line 7"/>
          <p:cNvSpPr>
            <a:spLocks noChangeShapeType="1"/>
          </p:cNvSpPr>
          <p:nvPr/>
        </p:nvSpPr>
        <p:spPr bwMode="auto">
          <a:xfrm>
            <a:off x="457200" y="6096000"/>
            <a:ext cx="4800600" cy="0"/>
          </a:xfrm>
          <a:prstGeom prst="line">
            <a:avLst/>
          </a:prstGeom>
          <a:noFill/>
          <a:ln w="28575">
            <a:solidFill>
              <a:srgbClr val="FF0000"/>
            </a:solidFill>
            <a:round/>
            <a:headEnd/>
            <a:tailEnd/>
          </a:ln>
          <a:effectLst/>
        </p:spPr>
        <p:txBody>
          <a:bodyPr/>
          <a:lstStyle/>
          <a:p>
            <a:endParaRPr lang="en-US"/>
          </a:p>
        </p:txBody>
      </p:sp>
      <p:sp>
        <p:nvSpPr>
          <p:cNvPr id="12" name="Line 7"/>
          <p:cNvSpPr>
            <a:spLocks noChangeShapeType="1"/>
          </p:cNvSpPr>
          <p:nvPr/>
        </p:nvSpPr>
        <p:spPr bwMode="auto">
          <a:xfrm>
            <a:off x="3049604" y="2590800"/>
            <a:ext cx="5256196" cy="0"/>
          </a:xfrm>
          <a:prstGeom prst="line">
            <a:avLst/>
          </a:prstGeom>
          <a:noFill/>
          <a:ln w="28575">
            <a:solidFill>
              <a:srgbClr val="FF0000"/>
            </a:solidFill>
            <a:round/>
            <a:headEnd/>
            <a:tailEnd/>
          </a:ln>
          <a:effectLst/>
        </p:spPr>
        <p:txBody>
          <a:bodyPr/>
          <a:lstStyle/>
          <a:p>
            <a:endParaRPr lang="en-US"/>
          </a:p>
        </p:txBody>
      </p:sp>
    </p:spTree>
    <p:extLst>
      <p:ext uri="{BB962C8B-B14F-4D97-AF65-F5344CB8AC3E}">
        <p14:creationId xmlns:p14="http://schemas.microsoft.com/office/powerpoint/2010/main" val="185938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animEffect transition="in" filter="wipe(left)">
                                      <p:cBhvr>
                                        <p:cTn id="7" dur="500"/>
                                        <p:tgtEl>
                                          <p:spTgt spid="9216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9"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63E68F0-5FD2-4CA1-90B7-AA23B5BEA36A}" type="slidenum">
              <a:rPr lang="en-US"/>
              <a:pPr/>
              <a:t>28</a:t>
            </a:fld>
            <a:endParaRPr lang="en-US"/>
          </a:p>
        </p:txBody>
      </p:sp>
      <p:sp>
        <p:nvSpPr>
          <p:cNvPr id="92163" name="Rectangle 3"/>
          <p:cNvSpPr>
            <a:spLocks noGrp="1" noChangeArrowheads="1"/>
          </p:cNvSpPr>
          <p:nvPr>
            <p:ph type="body" idx="1"/>
          </p:nvPr>
        </p:nvSpPr>
        <p:spPr>
          <a:xfrm>
            <a:off x="73025" y="685800"/>
            <a:ext cx="9070975" cy="609600"/>
          </a:xfrm>
        </p:spPr>
        <p:txBody>
          <a:bodyPr/>
          <a:lstStyle/>
          <a:p>
            <a:pPr marL="0" indent="0">
              <a:lnSpc>
                <a:spcPct val="90000"/>
              </a:lnSpc>
              <a:spcBef>
                <a:spcPct val="0"/>
              </a:spcBef>
              <a:buFontTx/>
              <a:buNone/>
            </a:pPr>
            <a:r>
              <a:rPr lang="en-US" sz="2400" b="1" dirty="0"/>
              <a:t>Source: </a:t>
            </a:r>
            <a:r>
              <a:rPr lang="en-US" sz="2400" b="1" i="1" dirty="0"/>
              <a:t>Interpreting the Founding, 2</a:t>
            </a:r>
            <a:r>
              <a:rPr lang="en-US" sz="2400" b="1" i="1" baseline="30000" dirty="0"/>
              <a:t>nd</a:t>
            </a:r>
            <a:r>
              <a:rPr lang="en-US" sz="2400" b="1" i="1" dirty="0"/>
              <a:t> Edition</a:t>
            </a:r>
            <a:r>
              <a:rPr lang="en-US" sz="2400" b="1" dirty="0"/>
              <a:t>, Alan Gibson, 2009</a:t>
            </a:r>
            <a:r>
              <a:rPr lang="en-US" sz="2400" b="1" dirty="0" smtClean="0"/>
              <a:t>.</a:t>
            </a:r>
          </a:p>
          <a:p>
            <a:pPr marL="0" indent="0">
              <a:lnSpc>
                <a:spcPct val="90000"/>
              </a:lnSpc>
              <a:spcBef>
                <a:spcPct val="0"/>
              </a:spcBef>
              <a:buNone/>
            </a:pPr>
            <a:endParaRPr lang="en-US" sz="1800" dirty="0" smtClean="0"/>
          </a:p>
          <a:p>
            <a:pPr marL="0" indent="0">
              <a:lnSpc>
                <a:spcPct val="90000"/>
              </a:lnSpc>
              <a:spcBef>
                <a:spcPct val="0"/>
              </a:spcBef>
              <a:buNone/>
            </a:pPr>
            <a:r>
              <a:rPr lang="en-US" sz="1800" dirty="0" smtClean="0"/>
              <a:t>[</a:t>
            </a:r>
            <a:r>
              <a:rPr lang="en-US" sz="2400" dirty="0"/>
              <a:t>Historian Paul Rahe’s] analysis…shows that the early moderns developed a “new science of politics” that was predicated on radically different beliefs than classical republicanism and sought to achieve radically different ends.  Whereas the ancients had believed with Aristotle that man is a political animal…the moderns envisioned a …”state of nature” in which man in his essence was free, equal, independent  and dominated by a concern for self-preservation and material comfort.  Whereas ancient philosophers had believed that moral reason could restrain bodily desires and logos could result in agreement about the proper goals or ends of life, the moderns… believed that speech was more likely to become the catalyst of war than of unity and that reason was enslaved by the passions, and was best suited merely to calculate the means to indeterminate and </a:t>
            </a:r>
            <a:r>
              <a:rPr lang="en-US" sz="2400" dirty="0" smtClean="0"/>
              <a:t>unlimited ends…</a:t>
            </a:r>
            <a:endParaRPr lang="en-US" sz="2400" b="1" dirty="0">
              <a:cs typeface="Times New Roman" charset="0"/>
            </a:endParaRPr>
          </a:p>
        </p:txBody>
      </p:sp>
      <p:sp>
        <p:nvSpPr>
          <p:cNvPr id="92164"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a:t>
            </a:r>
            <a:r>
              <a:rPr lang="en-US" sz="2800" b="1" dirty="0" smtClean="0"/>
              <a:t>F</a:t>
            </a:r>
            <a:endParaRPr lang="en-US" sz="2800" b="1" dirty="0"/>
          </a:p>
        </p:txBody>
      </p:sp>
      <p:sp>
        <p:nvSpPr>
          <p:cNvPr id="92170" name="Rectangle 10"/>
          <p:cNvSpPr>
            <a:spLocks noChangeArrowheads="1"/>
          </p:cNvSpPr>
          <p:nvPr/>
        </p:nvSpPr>
        <p:spPr bwMode="auto">
          <a:xfrm>
            <a:off x="73025" y="715165"/>
            <a:ext cx="9043266" cy="5334000"/>
          </a:xfrm>
          <a:prstGeom prst="rect">
            <a:avLst/>
          </a:prstGeom>
          <a:noFill/>
          <a:ln w="9525">
            <a:solidFill>
              <a:schemeClr val="tx1"/>
            </a:solidFill>
            <a:miter lim="800000"/>
            <a:headEnd/>
            <a:tailEnd/>
          </a:ln>
          <a:effectLst/>
        </p:spPr>
        <p:txBody>
          <a:bodyPr wrap="none" anchor="ctr"/>
          <a:lstStyle/>
          <a:p>
            <a:endParaRPr lang="en-US"/>
          </a:p>
        </p:txBody>
      </p:sp>
      <p:sp>
        <p:nvSpPr>
          <p:cNvPr id="11" name="Line 7"/>
          <p:cNvSpPr>
            <a:spLocks noChangeShapeType="1"/>
          </p:cNvSpPr>
          <p:nvPr/>
        </p:nvSpPr>
        <p:spPr bwMode="auto">
          <a:xfrm>
            <a:off x="228600" y="2057400"/>
            <a:ext cx="5334000" cy="0"/>
          </a:xfrm>
          <a:prstGeom prst="line">
            <a:avLst/>
          </a:prstGeom>
          <a:noFill/>
          <a:ln w="28575">
            <a:solidFill>
              <a:srgbClr val="FF0000"/>
            </a:solidFill>
            <a:round/>
            <a:headEnd/>
            <a:tailEnd/>
          </a:ln>
          <a:effectLst/>
        </p:spPr>
        <p:txBody>
          <a:bodyPr/>
          <a:lstStyle/>
          <a:p>
            <a:endParaRPr lang="en-US"/>
          </a:p>
        </p:txBody>
      </p:sp>
    </p:spTree>
    <p:extLst>
      <p:ext uri="{BB962C8B-B14F-4D97-AF65-F5344CB8AC3E}">
        <p14:creationId xmlns:p14="http://schemas.microsoft.com/office/powerpoint/2010/main" val="28512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63E68F0-5FD2-4CA1-90B7-AA23B5BEA36A}" type="slidenum">
              <a:rPr lang="en-US"/>
              <a:pPr/>
              <a:t>29</a:t>
            </a:fld>
            <a:endParaRPr lang="en-US"/>
          </a:p>
        </p:txBody>
      </p:sp>
      <p:sp>
        <p:nvSpPr>
          <p:cNvPr id="92163" name="Rectangle 3"/>
          <p:cNvSpPr>
            <a:spLocks noGrp="1" noChangeArrowheads="1"/>
          </p:cNvSpPr>
          <p:nvPr>
            <p:ph type="body" idx="1"/>
          </p:nvPr>
        </p:nvSpPr>
        <p:spPr>
          <a:xfrm>
            <a:off x="73025" y="685800"/>
            <a:ext cx="9070975" cy="609600"/>
          </a:xfrm>
        </p:spPr>
        <p:txBody>
          <a:bodyPr/>
          <a:lstStyle/>
          <a:p>
            <a:pPr marL="0" indent="0">
              <a:lnSpc>
                <a:spcPct val="90000"/>
              </a:lnSpc>
              <a:spcBef>
                <a:spcPct val="0"/>
              </a:spcBef>
              <a:buNone/>
            </a:pPr>
            <a:r>
              <a:rPr lang="en-US" sz="2400" b="1" dirty="0"/>
              <a:t>Source: </a:t>
            </a:r>
            <a:r>
              <a:rPr lang="en-US" sz="2400" b="1" i="1" dirty="0"/>
              <a:t>Antiquity Surpassed</a:t>
            </a:r>
            <a:r>
              <a:rPr lang="en-US" sz="2400" b="1" dirty="0"/>
              <a:t>, Paul </a:t>
            </a:r>
            <a:r>
              <a:rPr lang="en-US" sz="2400" b="1" dirty="0" err="1"/>
              <a:t>Rahe</a:t>
            </a:r>
            <a:r>
              <a:rPr lang="en-US" sz="2400" b="1" dirty="0"/>
              <a:t>, 1994. </a:t>
            </a:r>
            <a:endParaRPr lang="en-US" sz="2400" b="1" dirty="0" smtClean="0"/>
          </a:p>
          <a:p>
            <a:pPr marL="0" indent="0">
              <a:buNone/>
            </a:pPr>
            <a:r>
              <a:rPr lang="en-US" sz="1800" dirty="0"/>
              <a:t>[In two letters to Mercy Otis Warren in January and April 1776, John Adams writes] </a:t>
            </a:r>
          </a:p>
          <a:p>
            <a:pPr marL="0" indent="0">
              <a:buNone/>
            </a:pPr>
            <a:endParaRPr lang="en-US" sz="1800" dirty="0"/>
          </a:p>
          <a:p>
            <a:pPr marL="466725" indent="0">
              <a:buNone/>
            </a:pPr>
            <a:r>
              <a:rPr lang="en-US" sz="1800" i="1" dirty="0"/>
              <a:t>There must be a positive Passion for the public good, the public Interest, </a:t>
            </a:r>
            <a:r>
              <a:rPr lang="en-US" sz="1800" i="1" dirty="0" err="1"/>
              <a:t>Honour</a:t>
            </a:r>
            <a:r>
              <a:rPr lang="en-US" sz="1800" i="1" dirty="0"/>
              <a:t>, Power, and Glory, established in the Minds of the People, or there can be no Republican Government, nor any real Liberty.  And this public Passion must be </a:t>
            </a:r>
            <a:r>
              <a:rPr lang="en-US" sz="1800" i="1" dirty="0" err="1"/>
              <a:t>Superiour</a:t>
            </a:r>
            <a:r>
              <a:rPr lang="en-US" sz="1800" i="1" dirty="0"/>
              <a:t> to all private Passions.  Men must be ready, they must pride themselves, and be happy to sacrifice their private Pleasures, Passions, and Interests, nay their private Friendships and dearest Connections, when they stand in Competition with the Rights of society.</a:t>
            </a:r>
          </a:p>
          <a:p>
            <a:pPr marL="0" indent="0">
              <a:buNone/>
            </a:pPr>
            <a:endParaRPr lang="en-US" sz="1800" dirty="0"/>
          </a:p>
          <a:p>
            <a:pPr marL="0" indent="0">
              <a:buNone/>
            </a:pPr>
            <a:r>
              <a:rPr lang="en-US" sz="1800" dirty="0"/>
              <a:t>[</a:t>
            </a:r>
            <a:r>
              <a:rPr lang="en-US" sz="1800" dirty="0" err="1"/>
              <a:t>Rahe</a:t>
            </a:r>
            <a:r>
              <a:rPr lang="en-US" sz="1800" dirty="0"/>
              <a:t> adds of Adams] He was afraid that the “rage for Profit and Commerce” so evident “among all ranks and Degrees of men even in America” would be fatal to liberty’s cause for he had learned from studying the ancients that “the spirit of Commerce…is incompatible with that purity of Heart, and Greatness of should which is necessary for an happy Republic.”  If the Revolution was to succeed, “every Man must seriously set himself to root out his Passions, Prejudices, and Attachments, and to get the better of his private Interest.  The only reputable Principle and Doctrine must be that all Things must give Way to the public.”</a:t>
            </a:r>
          </a:p>
          <a:p>
            <a:pPr marL="0" indent="0">
              <a:lnSpc>
                <a:spcPct val="90000"/>
              </a:lnSpc>
              <a:spcBef>
                <a:spcPct val="0"/>
              </a:spcBef>
              <a:buNone/>
            </a:pPr>
            <a:endParaRPr lang="en-US" sz="2400" b="1" dirty="0"/>
          </a:p>
          <a:p>
            <a:pPr marL="0" indent="0">
              <a:lnSpc>
                <a:spcPct val="90000"/>
              </a:lnSpc>
              <a:spcBef>
                <a:spcPct val="0"/>
              </a:spcBef>
              <a:buNone/>
            </a:pPr>
            <a:endParaRPr lang="en-US" sz="2400" b="1" dirty="0">
              <a:cs typeface="Times New Roman" charset="0"/>
            </a:endParaRPr>
          </a:p>
        </p:txBody>
      </p:sp>
      <p:sp>
        <p:nvSpPr>
          <p:cNvPr id="92164" name="Rectangle 4"/>
          <p:cNvSpPr>
            <a:spLocks noGrp="1" noChangeArrowheads="1"/>
          </p:cNvSpPr>
          <p:nvPr>
            <p:ph type="title"/>
          </p:nvPr>
        </p:nvSpPr>
        <p:spPr>
          <a:xfrm>
            <a:off x="73025" y="153988"/>
            <a:ext cx="2816225" cy="530225"/>
          </a:xfrm>
          <a:solidFill>
            <a:srgbClr val="BC5671"/>
          </a:solidFill>
          <a:ln/>
        </p:spPr>
        <p:txBody>
          <a:bodyPr/>
          <a:lstStyle/>
          <a:p>
            <a:r>
              <a:rPr lang="en-US" sz="2800" b="1" dirty="0"/>
              <a:t>Document G</a:t>
            </a:r>
          </a:p>
        </p:txBody>
      </p:sp>
      <p:sp>
        <p:nvSpPr>
          <p:cNvPr id="92170" name="Rectangle 10"/>
          <p:cNvSpPr>
            <a:spLocks noChangeArrowheads="1"/>
          </p:cNvSpPr>
          <p:nvPr/>
        </p:nvSpPr>
        <p:spPr bwMode="auto">
          <a:xfrm>
            <a:off x="100734" y="1066800"/>
            <a:ext cx="9043266" cy="5334000"/>
          </a:xfrm>
          <a:prstGeom prst="rect">
            <a:avLst/>
          </a:prstGeom>
          <a:no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738613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864FA3-2098-41BF-83D3-037C107D2E03}" type="slidenum">
              <a:rPr lang="en-US"/>
              <a:pPr/>
              <a:t>3</a:t>
            </a:fld>
            <a:endParaRPr lang="en-US"/>
          </a:p>
        </p:txBody>
      </p:sp>
      <p:sp>
        <p:nvSpPr>
          <p:cNvPr id="130050" name="Rectangle 2"/>
          <p:cNvSpPr>
            <a:spLocks noGrp="1" noChangeArrowheads="1"/>
          </p:cNvSpPr>
          <p:nvPr>
            <p:ph type="title"/>
          </p:nvPr>
        </p:nvSpPr>
        <p:spPr>
          <a:solidFill>
            <a:srgbClr val="468E96"/>
          </a:solidFill>
        </p:spPr>
        <p:txBody>
          <a:bodyPr/>
          <a:lstStyle/>
          <a:p>
            <a:r>
              <a:rPr lang="en-US" b="1"/>
              <a:t>What Is a DBQ?</a:t>
            </a:r>
          </a:p>
        </p:txBody>
      </p:sp>
      <p:sp>
        <p:nvSpPr>
          <p:cNvPr id="130051" name="Rectangle 3"/>
          <p:cNvSpPr>
            <a:spLocks noGrp="1" noChangeArrowheads="1"/>
          </p:cNvSpPr>
          <p:nvPr>
            <p:ph type="body" idx="1"/>
          </p:nvPr>
        </p:nvSpPr>
        <p:spPr/>
        <p:txBody>
          <a:bodyPr/>
          <a:lstStyle/>
          <a:p>
            <a:pPr>
              <a:lnSpc>
                <a:spcPct val="90000"/>
              </a:lnSpc>
            </a:pPr>
            <a:r>
              <a:rPr lang="en-US" dirty="0"/>
              <a:t>You will need to combine your outside </a:t>
            </a:r>
            <a:r>
              <a:rPr lang="en-US" dirty="0" smtClean="0"/>
              <a:t>historical knowledge </a:t>
            </a:r>
            <a:r>
              <a:rPr lang="en-US" dirty="0"/>
              <a:t>and a significant amount of knowledge gleaned from the documents </a:t>
            </a:r>
            <a:r>
              <a:rPr lang="en-US" dirty="0" smtClean="0"/>
              <a:t>to demonstrate your ability to craft an argument.</a:t>
            </a:r>
          </a:p>
          <a:p>
            <a:pPr marL="0" indent="0">
              <a:lnSpc>
                <a:spcPct val="90000"/>
              </a:lnSpc>
              <a:buNone/>
            </a:pPr>
            <a:endParaRPr lang="en-US" dirty="0"/>
          </a:p>
        </p:txBody>
      </p:sp>
    </p:spTree>
    <p:extLst>
      <p:ext uri="{BB962C8B-B14F-4D97-AF65-F5344CB8AC3E}">
        <p14:creationId xmlns:p14="http://schemas.microsoft.com/office/powerpoint/2010/main" val="272447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4AC384-ACCA-43C3-8133-16E8DB328A40}" type="slidenum">
              <a:rPr lang="en-US"/>
              <a:pPr/>
              <a:t>4</a:t>
            </a:fld>
            <a:endParaRPr lang="en-US"/>
          </a:p>
        </p:txBody>
      </p:sp>
      <p:sp>
        <p:nvSpPr>
          <p:cNvPr id="132098" name="Rectangle 2"/>
          <p:cNvSpPr>
            <a:spLocks noGrp="1" noChangeArrowheads="1"/>
          </p:cNvSpPr>
          <p:nvPr>
            <p:ph type="title"/>
          </p:nvPr>
        </p:nvSpPr>
        <p:spPr>
          <a:xfrm>
            <a:off x="685800" y="609600"/>
            <a:ext cx="7772400" cy="990600"/>
          </a:xfrm>
          <a:solidFill>
            <a:srgbClr val="468E96"/>
          </a:solidFill>
        </p:spPr>
        <p:txBody>
          <a:bodyPr/>
          <a:lstStyle/>
          <a:p>
            <a:r>
              <a:rPr lang="en-US" b="1" dirty="0" smtClean="0"/>
              <a:t>Structure of AP Exam</a:t>
            </a:r>
            <a:endParaRPr lang="en-US"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550" y="2714625"/>
            <a:ext cx="33909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039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B42148A-A977-4931-ABED-3C249A31D6C2}" type="slidenum">
              <a:rPr lang="en-US"/>
              <a:pPr/>
              <a:t>5</a:t>
            </a:fld>
            <a:endParaRPr lang="en-US"/>
          </a:p>
        </p:txBody>
      </p:sp>
      <p:sp>
        <p:nvSpPr>
          <p:cNvPr id="165890" name="Rectangle 2"/>
          <p:cNvSpPr>
            <a:spLocks noGrp="1" noChangeArrowheads="1"/>
          </p:cNvSpPr>
          <p:nvPr>
            <p:ph type="title"/>
          </p:nvPr>
        </p:nvSpPr>
        <p:spPr>
          <a:xfrm>
            <a:off x="685800" y="2286000"/>
            <a:ext cx="7772400" cy="1524000"/>
          </a:xfrm>
          <a:solidFill>
            <a:srgbClr val="7D7DA9"/>
          </a:solidFill>
        </p:spPr>
        <p:txBody>
          <a:bodyPr/>
          <a:lstStyle/>
          <a:p>
            <a:r>
              <a:rPr lang="en-US" b="1" dirty="0"/>
              <a:t>Prompt Analysis </a:t>
            </a:r>
            <a:r>
              <a:rPr lang="en-US" b="1" dirty="0" smtClean="0"/>
              <a:t>Format:</a:t>
            </a:r>
            <a:br>
              <a:rPr lang="en-US" b="1" dirty="0" smtClean="0"/>
            </a:br>
            <a:r>
              <a:rPr lang="en-US" b="1" dirty="0" smtClean="0"/>
              <a:t>A 5 Step Method</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81912-0A7C-4929-9FD9-B928076BC114}" type="slidenum">
              <a:rPr lang="en-US"/>
              <a:pPr/>
              <a:t>6</a:t>
            </a:fld>
            <a:endParaRPr lang="en-US"/>
          </a:p>
        </p:txBody>
      </p:sp>
      <p:sp>
        <p:nvSpPr>
          <p:cNvPr id="134146" name="Rectangle 1026"/>
          <p:cNvSpPr>
            <a:spLocks noGrp="1" noChangeArrowheads="1"/>
          </p:cNvSpPr>
          <p:nvPr>
            <p:ph type="title"/>
          </p:nvPr>
        </p:nvSpPr>
        <p:spPr>
          <a:solidFill>
            <a:srgbClr val="468E96"/>
          </a:solidFill>
        </p:spPr>
        <p:txBody>
          <a:bodyPr/>
          <a:lstStyle/>
          <a:p>
            <a:r>
              <a:rPr lang="en-US" b="1" dirty="0" smtClean="0"/>
              <a:t>Step 1 – Attack the Prompt</a:t>
            </a:r>
            <a:endParaRPr lang="en-US" b="1" dirty="0"/>
          </a:p>
        </p:txBody>
      </p:sp>
      <p:sp>
        <p:nvSpPr>
          <p:cNvPr id="134147" name="Rectangle 1027"/>
          <p:cNvSpPr>
            <a:spLocks noGrp="1" noChangeArrowheads="1"/>
          </p:cNvSpPr>
          <p:nvPr>
            <p:ph type="body" idx="1"/>
          </p:nvPr>
        </p:nvSpPr>
        <p:spPr>
          <a:xfrm>
            <a:off x="685800" y="1828800"/>
            <a:ext cx="7772400" cy="4114800"/>
          </a:xfrm>
        </p:spPr>
        <p:txBody>
          <a:bodyPr/>
          <a:lstStyle/>
          <a:p>
            <a:pPr algn="ctr">
              <a:lnSpc>
                <a:spcPct val="90000"/>
              </a:lnSpc>
              <a:buFontTx/>
              <a:buNone/>
            </a:pPr>
            <a:r>
              <a:rPr lang="en-US" dirty="0"/>
              <a:t>Read the question carefully, </a:t>
            </a:r>
            <a:br>
              <a:rPr lang="en-US" dirty="0"/>
            </a:br>
            <a:r>
              <a:rPr lang="en-US" dirty="0" smtClean="0"/>
              <a:t>a few times, then </a:t>
            </a:r>
            <a:r>
              <a:rPr lang="en-US" dirty="0"/>
              <a:t>think about the following:</a:t>
            </a:r>
          </a:p>
          <a:p>
            <a:pPr>
              <a:lnSpc>
                <a:spcPct val="90000"/>
              </a:lnSpc>
            </a:pPr>
            <a:r>
              <a:rPr lang="en-US" dirty="0"/>
              <a:t>What is the </a:t>
            </a:r>
            <a:r>
              <a:rPr lang="en-US" b="1" dirty="0"/>
              <a:t>essence</a:t>
            </a:r>
            <a:r>
              <a:rPr lang="en-US" dirty="0"/>
              <a:t> of the question?</a:t>
            </a:r>
          </a:p>
          <a:p>
            <a:pPr>
              <a:lnSpc>
                <a:spcPct val="90000"/>
              </a:lnSpc>
            </a:pPr>
            <a:r>
              <a:rPr lang="en-US" dirty="0" smtClean="0"/>
              <a:t>Be sure to know exactly what the question is asking you.</a:t>
            </a:r>
            <a:endParaRPr lang="en-US" dirty="0"/>
          </a:p>
        </p:txBody>
      </p:sp>
    </p:spTree>
    <p:extLst>
      <p:ext uri="{BB962C8B-B14F-4D97-AF65-F5344CB8AC3E}">
        <p14:creationId xmlns:p14="http://schemas.microsoft.com/office/powerpoint/2010/main" val="4206313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4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DAF187-89E7-4A2B-99B3-1C6EA4AE4556}" type="slidenum">
              <a:rPr lang="en-US"/>
              <a:pPr/>
              <a:t>7</a:t>
            </a:fld>
            <a:endParaRPr lang="en-US"/>
          </a:p>
        </p:txBody>
      </p:sp>
      <p:sp>
        <p:nvSpPr>
          <p:cNvPr id="150530" name="Rectangle 1026"/>
          <p:cNvSpPr>
            <a:spLocks noGrp="1" noChangeArrowheads="1"/>
          </p:cNvSpPr>
          <p:nvPr>
            <p:ph type="title"/>
          </p:nvPr>
        </p:nvSpPr>
        <p:spPr>
          <a:solidFill>
            <a:srgbClr val="468E96"/>
          </a:solidFill>
        </p:spPr>
        <p:txBody>
          <a:bodyPr/>
          <a:lstStyle/>
          <a:p>
            <a:r>
              <a:rPr lang="en-US" b="1" dirty="0" smtClean="0"/>
              <a:t>Step 2 - The </a:t>
            </a:r>
            <a:r>
              <a:rPr lang="en-US" b="1" dirty="0"/>
              <a:t>Thesis Statement</a:t>
            </a:r>
          </a:p>
        </p:txBody>
      </p:sp>
      <p:sp>
        <p:nvSpPr>
          <p:cNvPr id="150531" name="Rectangle 1027"/>
          <p:cNvSpPr>
            <a:spLocks noGrp="1" noChangeArrowheads="1"/>
          </p:cNvSpPr>
          <p:nvPr>
            <p:ph type="body" idx="1"/>
          </p:nvPr>
        </p:nvSpPr>
        <p:spPr>
          <a:xfrm>
            <a:off x="685800" y="1676400"/>
            <a:ext cx="7772400" cy="4419600"/>
          </a:xfrm>
        </p:spPr>
        <p:txBody>
          <a:bodyPr/>
          <a:lstStyle/>
          <a:p>
            <a:pPr>
              <a:spcBef>
                <a:spcPct val="0"/>
              </a:spcBef>
            </a:pPr>
            <a:r>
              <a:rPr lang="en-US" dirty="0"/>
              <a:t>A positive assertion regarding an issue about which reasonable people may hold different opinions</a:t>
            </a:r>
          </a:p>
          <a:p>
            <a:pPr>
              <a:spcBef>
                <a:spcPct val="0"/>
              </a:spcBef>
            </a:pPr>
            <a:r>
              <a:rPr lang="en-US" dirty="0"/>
              <a:t>Answers the question in one sentence</a:t>
            </a:r>
          </a:p>
          <a:p>
            <a:pPr>
              <a:spcBef>
                <a:spcPct val="0"/>
              </a:spcBef>
            </a:pPr>
            <a:r>
              <a:rPr lang="en-US" dirty="0"/>
              <a:t>Use your </a:t>
            </a:r>
            <a:r>
              <a:rPr lang="en-US" dirty="0" smtClean="0"/>
              <a:t>database </a:t>
            </a:r>
            <a:r>
              <a:rPr lang="en-US" dirty="0"/>
              <a:t>to organize your arguments</a:t>
            </a:r>
          </a:p>
          <a:p>
            <a:pPr>
              <a:spcBef>
                <a:spcPct val="0"/>
              </a:spcBef>
            </a:pPr>
            <a:r>
              <a:rPr lang="en-US" u="sng" dirty="0"/>
              <a:t>Don’t</a:t>
            </a:r>
            <a:r>
              <a:rPr lang="en-US" dirty="0"/>
              <a:t> discuss the documents in the order in which the DBQ presents them</a:t>
            </a:r>
          </a:p>
        </p:txBody>
      </p:sp>
    </p:spTree>
    <p:extLst>
      <p:ext uri="{BB962C8B-B14F-4D97-AF65-F5344CB8AC3E}">
        <p14:creationId xmlns:p14="http://schemas.microsoft.com/office/powerpoint/2010/main" val="96627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0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0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0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08D30F-2545-4CAA-B13A-4F980BD293C9}" type="slidenum">
              <a:rPr lang="en-US"/>
              <a:pPr/>
              <a:t>8</a:t>
            </a:fld>
            <a:endParaRPr lang="en-US"/>
          </a:p>
        </p:txBody>
      </p:sp>
      <p:sp>
        <p:nvSpPr>
          <p:cNvPr id="149506" name="Rectangle 2"/>
          <p:cNvSpPr>
            <a:spLocks noGrp="1" noChangeArrowheads="1"/>
          </p:cNvSpPr>
          <p:nvPr>
            <p:ph type="title"/>
          </p:nvPr>
        </p:nvSpPr>
        <p:spPr>
          <a:xfrm>
            <a:off x="381000" y="609600"/>
            <a:ext cx="8534400" cy="1143000"/>
          </a:xfrm>
          <a:solidFill>
            <a:srgbClr val="468E96"/>
          </a:solidFill>
        </p:spPr>
        <p:txBody>
          <a:bodyPr/>
          <a:lstStyle/>
          <a:p>
            <a:r>
              <a:rPr lang="en-US" b="1" dirty="0" smtClean="0"/>
              <a:t>Step 3 - Analyzing </a:t>
            </a:r>
            <a:r>
              <a:rPr lang="en-US" b="1" dirty="0"/>
              <a:t>the Documents</a:t>
            </a:r>
          </a:p>
        </p:txBody>
      </p:sp>
      <p:sp>
        <p:nvSpPr>
          <p:cNvPr id="149507" name="Rectangle 3"/>
          <p:cNvSpPr>
            <a:spLocks noGrp="1" noChangeArrowheads="1"/>
          </p:cNvSpPr>
          <p:nvPr>
            <p:ph type="body" idx="1"/>
          </p:nvPr>
        </p:nvSpPr>
        <p:spPr/>
        <p:txBody>
          <a:bodyPr/>
          <a:lstStyle/>
          <a:p>
            <a:pPr>
              <a:lnSpc>
                <a:spcPct val="90000"/>
              </a:lnSpc>
            </a:pPr>
            <a:r>
              <a:rPr lang="en-US" sz="2800" dirty="0"/>
              <a:t>A document is not a fact, but a piece of evidence to interpret</a:t>
            </a:r>
          </a:p>
          <a:p>
            <a:pPr>
              <a:lnSpc>
                <a:spcPct val="90000"/>
              </a:lnSpc>
            </a:pPr>
            <a:r>
              <a:rPr lang="en-US" sz="2800" dirty="0"/>
              <a:t>Point of view is </a:t>
            </a:r>
            <a:r>
              <a:rPr lang="en-US" sz="2800" dirty="0" smtClean="0"/>
              <a:t>crucial – is there anything about the doc that is a red flag – i.e. the author, the time, the place, etc.?</a:t>
            </a:r>
            <a:endParaRPr lang="en-US" sz="2800" dirty="0"/>
          </a:p>
          <a:p>
            <a:pPr>
              <a:lnSpc>
                <a:spcPct val="90000"/>
              </a:lnSpc>
            </a:pPr>
            <a:r>
              <a:rPr lang="en-US" sz="2800" dirty="0" smtClean="0"/>
              <a:t>Briefly </a:t>
            </a:r>
            <a:r>
              <a:rPr lang="en-US" sz="2800" dirty="0"/>
              <a:t>write the main point of each </a:t>
            </a:r>
            <a:r>
              <a:rPr lang="en-US" sz="2800" dirty="0" smtClean="0"/>
              <a:t>document in your own shorthand.</a:t>
            </a:r>
          </a:p>
          <a:p>
            <a:pPr>
              <a:lnSpc>
                <a:spcPct val="90000"/>
              </a:lnSpc>
            </a:pPr>
            <a:r>
              <a:rPr lang="en-US" sz="2800" dirty="0" smtClean="0"/>
              <a:t>HIPPO</a:t>
            </a:r>
          </a:p>
          <a:p>
            <a:pPr lvl="1">
              <a:lnSpc>
                <a:spcPct val="90000"/>
              </a:lnSpc>
            </a:pPr>
            <a:r>
              <a:rPr lang="en-US" sz="2400" dirty="0" smtClean="0"/>
              <a:t>The “O” is how you might use the document in your essay.</a:t>
            </a:r>
            <a:endParaRPr lang="en-US" sz="2000" dirty="0"/>
          </a:p>
          <a:p>
            <a:pPr>
              <a:lnSpc>
                <a:spcPct val="900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9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95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08D30F-2545-4CAA-B13A-4F980BD293C9}" type="slidenum">
              <a:rPr lang="en-US"/>
              <a:pPr/>
              <a:t>9</a:t>
            </a:fld>
            <a:endParaRPr lang="en-US"/>
          </a:p>
        </p:txBody>
      </p:sp>
      <p:sp>
        <p:nvSpPr>
          <p:cNvPr id="149506" name="Rectangle 2"/>
          <p:cNvSpPr>
            <a:spLocks noGrp="1" noChangeArrowheads="1"/>
          </p:cNvSpPr>
          <p:nvPr>
            <p:ph type="title"/>
          </p:nvPr>
        </p:nvSpPr>
        <p:spPr>
          <a:xfrm>
            <a:off x="0" y="609600"/>
            <a:ext cx="9144000" cy="1143000"/>
          </a:xfrm>
          <a:solidFill>
            <a:srgbClr val="468E96"/>
          </a:solidFill>
        </p:spPr>
        <p:txBody>
          <a:bodyPr/>
          <a:lstStyle/>
          <a:p>
            <a:r>
              <a:rPr lang="en-US" b="1" dirty="0" smtClean="0"/>
              <a:t>Step 3 - Analyzing </a:t>
            </a:r>
            <a:r>
              <a:rPr lang="en-US" b="1" dirty="0"/>
              <a:t>the </a:t>
            </a:r>
            <a:r>
              <a:rPr lang="en-US" b="1" dirty="0" smtClean="0"/>
              <a:t>Docs cont.</a:t>
            </a:r>
            <a:endParaRPr lang="en-US" b="1" dirty="0"/>
          </a:p>
        </p:txBody>
      </p:sp>
      <p:sp>
        <p:nvSpPr>
          <p:cNvPr id="149507" name="Rectangle 3"/>
          <p:cNvSpPr>
            <a:spLocks noGrp="1" noChangeArrowheads="1"/>
          </p:cNvSpPr>
          <p:nvPr>
            <p:ph type="body" idx="1"/>
          </p:nvPr>
        </p:nvSpPr>
        <p:spPr>
          <a:xfrm>
            <a:off x="0" y="1981200"/>
            <a:ext cx="9144000" cy="4724400"/>
          </a:xfrm>
        </p:spPr>
        <p:txBody>
          <a:bodyPr/>
          <a:lstStyle/>
          <a:p>
            <a:pPr>
              <a:lnSpc>
                <a:spcPct val="90000"/>
              </a:lnSpc>
            </a:pPr>
            <a:r>
              <a:rPr lang="en-US" dirty="0" smtClean="0"/>
              <a:t>If </a:t>
            </a:r>
            <a:r>
              <a:rPr lang="en-US" dirty="0"/>
              <a:t>the prompt requires you to take one position or another, group the documents on the basis of those positions. </a:t>
            </a:r>
            <a:endParaRPr lang="en-US" dirty="0">
              <a:solidFill>
                <a:srgbClr val="FF0000"/>
              </a:solidFill>
            </a:endParaRPr>
          </a:p>
          <a:p>
            <a:pPr>
              <a:lnSpc>
                <a:spcPct val="90000"/>
              </a:lnSpc>
            </a:pPr>
            <a:r>
              <a:rPr lang="en-US" dirty="0" smtClean="0"/>
              <a:t>Then think – so what?  How might I use this?  How does it fit in to my essay?  In other words, you will be required to think about what you can INFER from the contents of the document. </a:t>
            </a:r>
          </a:p>
        </p:txBody>
      </p:sp>
    </p:spTree>
    <p:extLst>
      <p:ext uri="{BB962C8B-B14F-4D97-AF65-F5344CB8AC3E}">
        <p14:creationId xmlns:p14="http://schemas.microsoft.com/office/powerpoint/2010/main" val="408524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9476</TotalTime>
  <Words>3001</Words>
  <Application>Microsoft Office PowerPoint</Application>
  <PresentationFormat>On-screen Show (4:3)</PresentationFormat>
  <Paragraphs>238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What Is a DBQ?</vt:lpstr>
      <vt:lpstr>What Is a DBQ?</vt:lpstr>
      <vt:lpstr>Structure of AP Exam</vt:lpstr>
      <vt:lpstr>Prompt Analysis Format: A 5 Step Method</vt:lpstr>
      <vt:lpstr>Step 1 – Attack the Prompt</vt:lpstr>
      <vt:lpstr>Step 2 - The Thesis Statement</vt:lpstr>
      <vt:lpstr>Step 3 - Analyzing the Documents</vt:lpstr>
      <vt:lpstr>Step 3 - Analyzing the Docs cont.</vt:lpstr>
      <vt:lpstr>Step 3 - Analyzing the Docs cont.</vt:lpstr>
      <vt:lpstr>Step 4 – Rough Outline.</vt:lpstr>
      <vt:lpstr>  Step 5 – write the essay (finally!!)   The First Paragraph</vt:lpstr>
      <vt:lpstr>The Body of the Essay (continued)</vt:lpstr>
      <vt:lpstr>Prompt Analysis Format: Summary</vt:lpstr>
      <vt:lpstr>DBQ Facts &amp; Tips</vt:lpstr>
      <vt:lpstr>DBQ Facts &amp; Tips</vt:lpstr>
      <vt:lpstr>Revisit your THESIS and Start your Intro</vt:lpstr>
      <vt:lpstr>DBQ #1</vt:lpstr>
      <vt:lpstr>Question</vt:lpstr>
      <vt:lpstr>PowerPoint Presentation</vt:lpstr>
      <vt:lpstr>PowerPoint Presentation</vt:lpstr>
      <vt:lpstr>PowerPoint Presentation</vt:lpstr>
      <vt:lpstr>Document A</vt:lpstr>
      <vt:lpstr>Document B</vt:lpstr>
      <vt:lpstr>Document C</vt:lpstr>
      <vt:lpstr>Document D</vt:lpstr>
      <vt:lpstr>Document E</vt:lpstr>
      <vt:lpstr>Document F</vt:lpstr>
      <vt:lpstr>Document G</vt:lpstr>
    </vt:vector>
  </TitlesOfParts>
  <Company>Social Studies School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O'Brien</dc:creator>
  <cp:lastModifiedBy>Patrick O'Brien</cp:lastModifiedBy>
  <cp:revision>376</cp:revision>
  <cp:lastPrinted>2014-09-03T15:17:25Z</cp:lastPrinted>
  <dcterms:created xsi:type="dcterms:W3CDTF">2006-09-20T22:38:11Z</dcterms:created>
  <dcterms:modified xsi:type="dcterms:W3CDTF">2014-10-22T21:10:41Z</dcterms:modified>
</cp:coreProperties>
</file>